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1" r:id="rId2"/>
  </p:sldMasterIdLst>
  <p:notesMasterIdLst>
    <p:notesMasterId r:id="rId75"/>
  </p:notesMasterIdLst>
  <p:handoutMasterIdLst>
    <p:handoutMasterId r:id="rId76"/>
  </p:handoutMasterIdLst>
  <p:sldIdLst>
    <p:sldId id="1131" r:id="rId3"/>
    <p:sldId id="959" r:id="rId4"/>
    <p:sldId id="961" r:id="rId5"/>
    <p:sldId id="1565" r:id="rId6"/>
    <p:sldId id="1613" r:id="rId7"/>
    <p:sldId id="1614" r:id="rId8"/>
    <p:sldId id="1615" r:id="rId9"/>
    <p:sldId id="956" r:id="rId10"/>
    <p:sldId id="1185" r:id="rId11"/>
    <p:sldId id="1104" r:id="rId12"/>
    <p:sldId id="1105" r:id="rId13"/>
    <p:sldId id="1186" r:id="rId14"/>
    <p:sldId id="766" r:id="rId15"/>
    <p:sldId id="762" r:id="rId16"/>
    <p:sldId id="686" r:id="rId17"/>
    <p:sldId id="768" r:id="rId18"/>
    <p:sldId id="1573" r:id="rId19"/>
    <p:sldId id="1616" r:id="rId20"/>
    <p:sldId id="962" r:id="rId21"/>
    <p:sldId id="1114" r:id="rId22"/>
    <p:sldId id="976" r:id="rId23"/>
    <p:sldId id="1115" r:id="rId24"/>
    <p:sldId id="964" r:id="rId25"/>
    <p:sldId id="1554" r:id="rId26"/>
    <p:sldId id="1555" r:id="rId27"/>
    <p:sldId id="963" r:id="rId28"/>
    <p:sldId id="1556" r:id="rId29"/>
    <p:sldId id="1557" r:id="rId30"/>
    <p:sldId id="1567" r:id="rId31"/>
    <p:sldId id="1617" r:id="rId32"/>
    <p:sldId id="965" r:id="rId33"/>
    <p:sldId id="1563" r:id="rId34"/>
    <p:sldId id="1599" r:id="rId35"/>
    <p:sldId id="1604" r:id="rId36"/>
    <p:sldId id="1577" r:id="rId37"/>
    <p:sldId id="968" r:id="rId38"/>
    <p:sldId id="1597" r:id="rId39"/>
    <p:sldId id="1598" r:id="rId40"/>
    <p:sldId id="1600" r:id="rId41"/>
    <p:sldId id="1601" r:id="rId42"/>
    <p:sldId id="1602" r:id="rId43"/>
    <p:sldId id="1575" r:id="rId44"/>
    <p:sldId id="1603" r:id="rId45"/>
    <p:sldId id="1564" r:id="rId46"/>
    <p:sldId id="1576" r:id="rId47"/>
    <p:sldId id="1593" r:id="rId48"/>
    <p:sldId id="1591" r:id="rId49"/>
    <p:sldId id="1592" r:id="rId50"/>
    <p:sldId id="1582" r:id="rId51"/>
    <p:sldId id="1585" r:id="rId52"/>
    <p:sldId id="1586" r:id="rId53"/>
    <p:sldId id="1611" r:id="rId54"/>
    <p:sldId id="1612" r:id="rId55"/>
    <p:sldId id="1583" r:id="rId56"/>
    <p:sldId id="1605" r:id="rId57"/>
    <p:sldId id="1587" r:id="rId58"/>
    <p:sldId id="1588" r:id="rId59"/>
    <p:sldId id="1584" r:id="rId60"/>
    <p:sldId id="1606" r:id="rId61"/>
    <p:sldId id="1589" r:id="rId62"/>
    <p:sldId id="1590" r:id="rId63"/>
    <p:sldId id="1572" r:id="rId64"/>
    <p:sldId id="972" r:id="rId65"/>
    <p:sldId id="973" r:id="rId66"/>
    <p:sldId id="1607" r:id="rId67"/>
    <p:sldId id="404" r:id="rId68"/>
    <p:sldId id="405" r:id="rId69"/>
    <p:sldId id="974" r:id="rId70"/>
    <p:sldId id="1464" r:id="rId71"/>
    <p:sldId id="1465" r:id="rId72"/>
    <p:sldId id="1466" r:id="rId73"/>
    <p:sldId id="1574" r:id="rId74"/>
  </p:sldIdLst>
  <p:sldSz cx="12192000" cy="6858000"/>
  <p:notesSz cx="7315200" cy="9601200"/>
  <p:defaultTextStyle>
    <a:defPPr>
      <a:defRPr lang="en-US"/>
    </a:defPPr>
    <a:lvl1pPr algn="l"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CC66FF"/>
    <a:srgbClr val="FFAEE2"/>
    <a:srgbClr val="BCFF45"/>
    <a:srgbClr val="FF0000"/>
    <a:srgbClr val="33CC33"/>
    <a:srgbClr val="FF9900"/>
    <a:srgbClr val="FF33CC"/>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86179" autoAdjust="0"/>
  </p:normalViewPr>
  <p:slideViewPr>
    <p:cSldViewPr>
      <p:cViewPr varScale="1">
        <p:scale>
          <a:sx n="100" d="100"/>
          <a:sy n="100" d="100"/>
        </p:scale>
        <p:origin x="1524"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3A11B4B-8A36-43D9-9712-F5A62105695B}" type="slidenum">
              <a:rPr lang="en-US"/>
              <a:pPr>
                <a:defRPr/>
              </a:pPr>
              <a:t>‹#›</a:t>
            </a:fld>
            <a:endParaRPr lang="en-US"/>
          </a:p>
        </p:txBody>
      </p:sp>
    </p:spTree>
    <p:extLst>
      <p:ext uri="{BB962C8B-B14F-4D97-AF65-F5344CB8AC3E}">
        <p14:creationId xmlns:p14="http://schemas.microsoft.com/office/powerpoint/2010/main" val="107794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5734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05D6DEBC-62EF-4F01-BED0-DB54B376E65C}" type="slidenum">
              <a:rPr lang="en-US"/>
              <a:pPr>
                <a:defRPr/>
              </a:pPr>
              <a:t>‹#›</a:t>
            </a:fld>
            <a:endParaRPr lang="en-US"/>
          </a:p>
        </p:txBody>
      </p:sp>
    </p:spTree>
    <p:extLst>
      <p:ext uri="{BB962C8B-B14F-4D97-AF65-F5344CB8AC3E}">
        <p14:creationId xmlns:p14="http://schemas.microsoft.com/office/powerpoint/2010/main" val="109274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7</a:t>
            </a:fld>
            <a:endParaRPr lang="en-US"/>
          </a:p>
        </p:txBody>
      </p:sp>
    </p:spTree>
    <p:extLst>
      <p:ext uri="{BB962C8B-B14F-4D97-AF65-F5344CB8AC3E}">
        <p14:creationId xmlns:p14="http://schemas.microsoft.com/office/powerpoint/2010/main" val="146747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This</a:t>
            </a:r>
            <a:r>
              <a:rPr lang="en-US" baseline="0" dirty="0"/>
              <a:t> is hard if you don’t know what a bus is, but easy if you do.</a:t>
            </a:r>
          </a:p>
          <a:p>
            <a:r>
              <a:rPr lang="en-US" baseline="0" dirty="0"/>
              <a:t>- We hope that if we give this task to a machine learner, it will also solve it by recognizing semantics.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ctr" defTabSz="821129" rtl="0" eaLnBrk="1" fontAlgn="auto" latinLnBrk="0" hangingPunct="0">
              <a:lnSpc>
                <a:spcPct val="100000"/>
              </a:lnSpc>
              <a:spcBef>
                <a:spcPts val="0"/>
              </a:spcBef>
              <a:spcAft>
                <a:spcPts val="0"/>
              </a:spcAft>
              <a:buClrTx/>
              <a:buSzTx/>
              <a:buFontTx/>
              <a:buNone/>
              <a:tabLst/>
              <a:defRPr/>
            </a:pPr>
            <a:fld id="{85E09B76-0FB8-4CFA-ACAF-41C9690F1255}" type="slidenum">
              <a:rPr kumimoji="0" lang="en-US" sz="5100" b="0" i="0" u="none" strike="noStrike" kern="0" cap="none" spc="0" normalizeH="0" baseline="0" noProof="0" smtClean="0">
                <a:ln>
                  <a:noFill/>
                </a:ln>
                <a:solidFill>
                  <a:prstClr val="black"/>
                </a:solidFill>
                <a:effectLst/>
                <a:uLnTx/>
                <a:uFillTx/>
                <a:latin typeface="Calibri"/>
                <a:sym typeface="Helvetica Light"/>
              </a:rPr>
              <a:pPr marL="0" marR="0" lvl="0" indent="0" algn="ctr" defTabSz="821129" rtl="0" eaLnBrk="1" fontAlgn="auto" latinLnBrk="0" hangingPunct="0">
                <a:lnSpc>
                  <a:spcPct val="100000"/>
                </a:lnSpc>
                <a:spcBef>
                  <a:spcPts val="0"/>
                </a:spcBef>
                <a:spcAft>
                  <a:spcPts val="0"/>
                </a:spcAft>
                <a:buClrTx/>
                <a:buSzTx/>
                <a:buFontTx/>
                <a:buNone/>
                <a:tabLst/>
                <a:defRPr/>
              </a:pPr>
              <a:t>20</a:t>
            </a:fld>
            <a:endParaRPr kumimoji="0" lang="en-US" sz="5100" b="0" i="0" u="none" strike="noStrike" kern="0" cap="none" spc="0" normalizeH="0" baseline="0" noProof="0">
              <a:ln>
                <a:noFill/>
              </a:ln>
              <a:solidFill>
                <a:prstClr val="black"/>
              </a:solidFill>
              <a:effectLst/>
              <a:uLnTx/>
              <a:uFillTx/>
              <a:latin typeface="Calibri"/>
              <a:sym typeface="Helvetica Light"/>
            </a:endParaRPr>
          </a:p>
        </p:txBody>
      </p:sp>
    </p:spTree>
    <p:extLst>
      <p:ext uri="{BB962C8B-B14F-4D97-AF65-F5344CB8AC3E}">
        <p14:creationId xmlns:p14="http://schemas.microsoft.com/office/powerpoint/2010/main" val="185717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paper: “The association of each separate puzzle tile to a precise object part might be ambiguous. However, when all the tiles are observed, the ambiguities might be eliminated more easily because the tile placement is mutually exclusive.”</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23</a:t>
            </a:fld>
            <a:endParaRPr lang="en-US"/>
          </a:p>
        </p:txBody>
      </p:sp>
    </p:spTree>
    <p:extLst>
      <p:ext uri="{BB962C8B-B14F-4D97-AF65-F5344CB8AC3E}">
        <p14:creationId xmlns:p14="http://schemas.microsoft.com/office/powerpoint/2010/main" val="491774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call this architecture the context-free network (CFN) because the data flow of each patch is explicitly separated until the fully connected layer and context is handled only in the last fully connected layers.”</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24</a:t>
            </a:fld>
            <a:endParaRPr lang="en-US"/>
          </a:p>
        </p:txBody>
      </p:sp>
    </p:spTree>
    <p:extLst>
      <p:ext uri="{BB962C8B-B14F-4D97-AF65-F5344CB8AC3E}">
        <p14:creationId xmlns:p14="http://schemas.microsoft.com/office/powerpoint/2010/main" val="170671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the loss is that of a </a:t>
            </a:r>
            <a:r>
              <a:rPr lang="en-US" dirty="0" err="1"/>
              <a:t>softmax</a:t>
            </a:r>
            <a:r>
              <a:rPr lang="en-US" dirty="0"/>
              <a:t> classifier that tries to classify x as x+</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33</a:t>
            </a:fld>
            <a:endParaRPr lang="en-US"/>
          </a:p>
        </p:txBody>
      </p:sp>
    </p:spTree>
    <p:extLst>
      <p:ext uri="{BB962C8B-B14F-4D97-AF65-F5344CB8AC3E}">
        <p14:creationId xmlns:p14="http://schemas.microsoft.com/office/powerpoint/2010/main" val="174734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the loss is that of a </a:t>
            </a:r>
            <a:r>
              <a:rPr lang="en-US" dirty="0" err="1"/>
              <a:t>softmax</a:t>
            </a:r>
            <a:r>
              <a:rPr lang="en-US" dirty="0"/>
              <a:t> classifier that tries to classify x as x+</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34</a:t>
            </a:fld>
            <a:endParaRPr lang="en-US"/>
          </a:p>
        </p:txBody>
      </p:sp>
    </p:spTree>
    <p:extLst>
      <p:ext uri="{BB962C8B-B14F-4D97-AF65-F5344CB8AC3E}">
        <p14:creationId xmlns:p14="http://schemas.microsoft.com/office/powerpoint/2010/main" val="956919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35</a:t>
            </a:fld>
            <a:endParaRPr lang="en-US"/>
          </a:p>
        </p:txBody>
      </p:sp>
    </p:spTree>
    <p:extLst>
      <p:ext uri="{BB962C8B-B14F-4D97-AF65-F5344CB8AC3E}">
        <p14:creationId xmlns:p14="http://schemas.microsoft.com/office/powerpoint/2010/main" val="1931170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36</a:t>
            </a:fld>
            <a:endParaRPr lang="en-US"/>
          </a:p>
        </p:txBody>
      </p:sp>
    </p:spTree>
    <p:extLst>
      <p:ext uri="{BB962C8B-B14F-4D97-AF65-F5344CB8AC3E}">
        <p14:creationId xmlns:p14="http://schemas.microsoft.com/office/powerpoint/2010/main" val="1169130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37</a:t>
            </a:fld>
            <a:endParaRPr lang="en-US"/>
          </a:p>
        </p:txBody>
      </p:sp>
    </p:spTree>
    <p:extLst>
      <p:ext uri="{BB962C8B-B14F-4D97-AF65-F5344CB8AC3E}">
        <p14:creationId xmlns:p14="http://schemas.microsoft.com/office/powerpoint/2010/main" val="1774001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From the paper (Section 3.2): Denoting the parameters of </a:t>
            </a:r>
            <a:r>
              <a:rPr lang="en-US" dirty="0" err="1"/>
              <a:t>fk</a:t>
            </a:r>
            <a:r>
              <a:rPr lang="en-US" dirty="0"/>
              <a:t> as </a:t>
            </a:r>
            <a:r>
              <a:rPr lang="el-GR" dirty="0"/>
              <a:t>θ</a:t>
            </a:r>
            <a:r>
              <a:rPr lang="en-US" dirty="0"/>
              <a:t>k and those of </a:t>
            </a:r>
            <a:r>
              <a:rPr lang="en-US" dirty="0" err="1"/>
              <a:t>fq</a:t>
            </a:r>
            <a:r>
              <a:rPr lang="en-US" dirty="0"/>
              <a:t> as </a:t>
            </a:r>
            <a:r>
              <a:rPr lang="el-GR" dirty="0"/>
              <a:t>θ</a:t>
            </a:r>
            <a:r>
              <a:rPr lang="en-US" dirty="0"/>
              <a:t>q, we update </a:t>
            </a:r>
            <a:r>
              <a:rPr lang="el-GR" dirty="0"/>
              <a:t>θ</a:t>
            </a:r>
            <a:r>
              <a:rPr lang="en-US" dirty="0"/>
              <a:t>k by: </a:t>
            </a:r>
            <a:r>
              <a:rPr lang="el-GR" dirty="0"/>
              <a:t>θ</a:t>
            </a:r>
            <a:r>
              <a:rPr lang="en-US" dirty="0"/>
              <a:t>k ← m</a:t>
            </a:r>
            <a:r>
              <a:rPr lang="el-GR" dirty="0"/>
              <a:t>θ</a:t>
            </a:r>
            <a:r>
              <a:rPr lang="en-US" dirty="0"/>
              <a:t>k + (1 − m)</a:t>
            </a:r>
            <a:r>
              <a:rPr lang="el-GR" dirty="0"/>
              <a:t>θ</a:t>
            </a:r>
            <a:r>
              <a:rPr lang="en-US" dirty="0"/>
              <a:t>q. m is a momentum coefficient. Only the parameters </a:t>
            </a:r>
            <a:r>
              <a:rPr lang="el-GR" dirty="0"/>
              <a:t>θ</a:t>
            </a:r>
            <a:r>
              <a:rPr lang="en-US" dirty="0"/>
              <a:t>q are updated by back-propagation. The momentum update in Eqn.(2) makes </a:t>
            </a:r>
            <a:r>
              <a:rPr lang="el-GR" dirty="0"/>
              <a:t>θ</a:t>
            </a:r>
            <a:r>
              <a:rPr lang="en-US" dirty="0"/>
              <a:t>k evolve more smoothly than </a:t>
            </a:r>
            <a:r>
              <a:rPr lang="el-GR" dirty="0"/>
              <a:t>θ</a:t>
            </a:r>
            <a:r>
              <a:rPr lang="en-US" dirty="0"/>
              <a:t>q. As a result, though the keys in the queue are encoded by different encoders (in different mini-batches), the difference among these encoders can be made small. In experiments, a relatively large momentum (e.g., m = 0.999, our default) works much better than a smaller value (e.g., m = 0.9), suggesting that a slowly evolving key encoder is a core to making use of a queue.</a:t>
            </a:r>
          </a:p>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38</a:t>
            </a:fld>
            <a:endParaRPr lang="en-US"/>
          </a:p>
        </p:txBody>
      </p:sp>
    </p:spTree>
    <p:extLst>
      <p:ext uri="{BB962C8B-B14F-4D97-AF65-F5344CB8AC3E}">
        <p14:creationId xmlns:p14="http://schemas.microsoft.com/office/powerpoint/2010/main" val="1074438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paper: We conjecture that the importance of using the representation before the nonlinear projection is due to loss of information induced by the contrastive loss. In particular, z = g(h) is trained to be invariant to data transformation. Thus, g can remove information that may be useful for the downstream task, such as the color or orientation of objects. By leveraging the nonlinear transformation g(·), more information can be formed and maintained in h.</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42</a:t>
            </a:fld>
            <a:endParaRPr lang="en-US"/>
          </a:p>
        </p:txBody>
      </p:sp>
    </p:spTree>
    <p:extLst>
      <p:ext uri="{BB962C8B-B14F-4D97-AF65-F5344CB8AC3E}">
        <p14:creationId xmlns:p14="http://schemas.microsoft.com/office/powerpoint/2010/main" val="4250129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spatial location, predict probability distribution over 313 quantized (</a:t>
            </a:r>
            <a:r>
              <a:rPr lang="en-US" dirty="0" err="1"/>
              <a:t>a,b</a:t>
            </a:r>
            <a:r>
              <a:rPr lang="en-US" dirty="0"/>
              <a:t>) values</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8</a:t>
            </a:fld>
            <a:endParaRPr lang="en-US"/>
          </a:p>
        </p:txBody>
      </p:sp>
    </p:spTree>
    <p:extLst>
      <p:ext uri="{BB962C8B-B14F-4D97-AF65-F5344CB8AC3E}">
        <p14:creationId xmlns:p14="http://schemas.microsoft.com/office/powerpoint/2010/main" val="2462334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paper: [</a:t>
            </a:r>
            <a:r>
              <a:rPr lang="en-US" dirty="0" err="1"/>
              <a:t>SimSiam</a:t>
            </a:r>
            <a:r>
              <a:rPr lang="en-US" dirty="0"/>
              <a:t>] can be thought of as “BYOL without the momentum encoder”. Unlike BYOL but like </a:t>
            </a:r>
            <a:r>
              <a:rPr lang="en-US" dirty="0" err="1"/>
              <a:t>SimCLR</a:t>
            </a:r>
            <a:r>
              <a:rPr lang="en-US" dirty="0"/>
              <a:t> and </a:t>
            </a:r>
            <a:r>
              <a:rPr lang="en-US" dirty="0" err="1"/>
              <a:t>SwAV</a:t>
            </a:r>
            <a:r>
              <a:rPr lang="en-US" dirty="0"/>
              <a:t>, our method directly shares the weights between the two branches, so it can also be thought of as “</a:t>
            </a:r>
            <a:r>
              <a:rPr lang="en-US" dirty="0" err="1"/>
              <a:t>SimCLR</a:t>
            </a:r>
            <a:r>
              <a:rPr lang="en-US" dirty="0"/>
              <a:t> without negative pairs”. </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49</a:t>
            </a:fld>
            <a:endParaRPr lang="en-US"/>
          </a:p>
        </p:txBody>
      </p:sp>
    </p:spTree>
    <p:extLst>
      <p:ext uri="{BB962C8B-B14F-4D97-AF65-F5344CB8AC3E}">
        <p14:creationId xmlns:p14="http://schemas.microsoft.com/office/powerpoint/2010/main" val="701995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70</a:t>
            </a:fld>
            <a:endParaRPr lang="en-US"/>
          </a:p>
        </p:txBody>
      </p:sp>
    </p:spTree>
    <p:extLst>
      <p:ext uri="{BB962C8B-B14F-4D97-AF65-F5344CB8AC3E}">
        <p14:creationId xmlns:p14="http://schemas.microsoft.com/office/powerpoint/2010/main" val="332064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spatial location, predict probability distribution over 313 quantized (</a:t>
            </a:r>
            <a:r>
              <a:rPr lang="en-US" dirty="0" err="1"/>
              <a:t>a,b</a:t>
            </a:r>
            <a:r>
              <a:rPr lang="en-US" dirty="0"/>
              <a:t>) values</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9</a:t>
            </a:fld>
            <a:endParaRPr lang="en-US"/>
          </a:p>
        </p:txBody>
      </p:sp>
    </p:spTree>
    <p:extLst>
      <p:ext uri="{BB962C8B-B14F-4D97-AF65-F5344CB8AC3E}">
        <p14:creationId xmlns:p14="http://schemas.microsoft.com/office/powerpoint/2010/main" val="3236231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spatial location, predict probability distribution over 313 quantized (</a:t>
            </a:r>
            <a:r>
              <a:rPr lang="en-US" dirty="0" err="1"/>
              <a:t>a,b</a:t>
            </a:r>
            <a:r>
              <a:rPr lang="en-US" dirty="0"/>
              <a:t>) values</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12</a:t>
            </a:fld>
            <a:endParaRPr lang="en-US"/>
          </a:p>
        </p:txBody>
      </p:sp>
    </p:spTree>
    <p:extLst>
      <p:ext uri="{BB962C8B-B14F-4D97-AF65-F5344CB8AC3E}">
        <p14:creationId xmlns:p14="http://schemas.microsoft.com/office/powerpoint/2010/main" val="3492946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does have some interesting failure cases. We find that many man-made objects can be multiple colors. The system sometimes has a difficult time deciding which one to go with, leading to this type of tie-dye</a:t>
            </a:r>
            <a:r>
              <a:rPr lang="en-US" baseline="0" dirty="0"/>
              <a:t> effect.</a:t>
            </a:r>
            <a:endParaRPr lang="en-US" dirty="0"/>
          </a:p>
        </p:txBody>
      </p:sp>
      <p:sp>
        <p:nvSpPr>
          <p:cNvPr id="4" name="Slide Number Placeholder 3"/>
          <p:cNvSpPr>
            <a:spLocks noGrp="1"/>
          </p:cNvSpPr>
          <p:nvPr>
            <p:ph type="sldNum" sz="quarter" idx="10"/>
          </p:nvPr>
        </p:nvSpPr>
        <p:spPr/>
        <p:txBody>
          <a:bodyPr/>
          <a:lstStyle/>
          <a:p>
            <a:fld id="{B264145E-CABE-4CDE-82E6-4A9FC197B49E}" type="slidenum">
              <a:rPr lang="en-US" smtClean="0"/>
              <a:t>13</a:t>
            </a:fld>
            <a:endParaRPr lang="en-US"/>
          </a:p>
        </p:txBody>
      </p:sp>
    </p:spTree>
    <p:extLst>
      <p:ext uri="{BB962C8B-B14F-4D97-AF65-F5344CB8AC3E}">
        <p14:creationId xmlns:p14="http://schemas.microsoft.com/office/powerpoint/2010/main" val="284270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example, consider this grayscale image.</a:t>
            </a:r>
            <a:endParaRPr lang="en-US" dirty="0"/>
          </a:p>
        </p:txBody>
      </p:sp>
      <p:sp>
        <p:nvSpPr>
          <p:cNvPr id="4" name="Slide Number Placeholder 3"/>
          <p:cNvSpPr>
            <a:spLocks noGrp="1"/>
          </p:cNvSpPr>
          <p:nvPr>
            <p:ph type="sldNum" sz="quarter" idx="10"/>
          </p:nvPr>
        </p:nvSpPr>
        <p:spPr/>
        <p:txBody>
          <a:bodyPr/>
          <a:lstStyle/>
          <a:p>
            <a:fld id="{B264145E-CABE-4CDE-82E6-4A9FC197B49E}" type="slidenum">
              <a:rPr lang="en-US" smtClean="0"/>
              <a:t>14</a:t>
            </a:fld>
            <a:endParaRPr lang="en-US"/>
          </a:p>
        </p:txBody>
      </p:sp>
    </p:spTree>
    <p:extLst>
      <p:ext uri="{BB962C8B-B14F-4D97-AF65-F5344CB8AC3E}">
        <p14:creationId xmlns:p14="http://schemas.microsoft.com/office/powerpoint/2010/main" val="490304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output after passing it through our system. Now,</a:t>
            </a:r>
            <a:r>
              <a:rPr lang="en-US" baseline="0" dirty="0"/>
              <a:t> it</a:t>
            </a:r>
            <a:r>
              <a:rPr lang="en-US" dirty="0"/>
              <a:t> seems to look plausible. Now here is the ground truth.</a:t>
            </a:r>
            <a:r>
              <a:rPr lang="en-US" baseline="0" dirty="0"/>
              <a:t> So notice that these two look very different. But </a:t>
            </a:r>
            <a:r>
              <a:rPr lang="en-US" dirty="0"/>
              <a:t>even</a:t>
            </a:r>
            <a:r>
              <a:rPr lang="en-US" baseline="0" dirty="0"/>
              <a:t> though red and blue are far apart in ab space, we are just as happy with the red colorization as we are with the blue, and perhaps the red is even better...</a:t>
            </a:r>
          </a:p>
        </p:txBody>
      </p:sp>
      <p:sp>
        <p:nvSpPr>
          <p:cNvPr id="4" name="Slide Number Placeholder 3"/>
          <p:cNvSpPr>
            <a:spLocks noGrp="1"/>
          </p:cNvSpPr>
          <p:nvPr>
            <p:ph type="sldNum" sz="quarter" idx="10"/>
          </p:nvPr>
        </p:nvSpPr>
        <p:spPr/>
        <p:txBody>
          <a:bodyPr/>
          <a:lstStyle/>
          <a:p>
            <a:fld id="{B264145E-CABE-4CDE-82E6-4A9FC197B49E}" type="slidenum">
              <a:rPr lang="en-US" smtClean="0"/>
              <a:t>15</a:t>
            </a:fld>
            <a:endParaRPr lang="en-US"/>
          </a:p>
        </p:txBody>
      </p:sp>
    </p:spTree>
    <p:extLst>
      <p:ext uri="{BB962C8B-B14F-4D97-AF65-F5344CB8AC3E}">
        <p14:creationId xmlns:p14="http://schemas.microsoft.com/office/powerpoint/2010/main" val="2357013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a:t>
            </a:r>
            <a:r>
              <a:rPr lang="en-US" baseline="0" dirty="0"/>
              <a:t> find other curious behaviors and biases. For example, </a:t>
            </a:r>
            <a:r>
              <a:rPr lang="en-US" dirty="0"/>
              <a:t>when the system sees a dog, it</a:t>
            </a:r>
            <a:r>
              <a:rPr lang="en-US" baseline="0" dirty="0"/>
              <a:t> sometimes</a:t>
            </a:r>
            <a:r>
              <a:rPr lang="en-US" dirty="0"/>
              <a:t> expects a tongue underneath.</a:t>
            </a:r>
            <a:r>
              <a:rPr lang="en-US" baseline="0" dirty="0"/>
              <a:t> </a:t>
            </a:r>
            <a:r>
              <a:rPr lang="en-US" dirty="0"/>
              <a:t>Even when there is none, it will just go ahead and hallucinate one for us anyways.</a:t>
            </a:r>
          </a:p>
        </p:txBody>
      </p:sp>
      <p:sp>
        <p:nvSpPr>
          <p:cNvPr id="4" name="Slide Number Placeholder 3"/>
          <p:cNvSpPr>
            <a:spLocks noGrp="1"/>
          </p:cNvSpPr>
          <p:nvPr>
            <p:ph type="sldNum" sz="quarter" idx="10"/>
          </p:nvPr>
        </p:nvSpPr>
        <p:spPr/>
        <p:txBody>
          <a:bodyPr/>
          <a:lstStyle/>
          <a:p>
            <a:fld id="{B264145E-CABE-4CDE-82E6-4A9FC197B49E}" type="slidenum">
              <a:rPr lang="en-US" smtClean="0"/>
              <a:t>16</a:t>
            </a:fld>
            <a:endParaRPr lang="en-US"/>
          </a:p>
        </p:txBody>
      </p:sp>
    </p:spTree>
    <p:extLst>
      <p:ext uri="{BB962C8B-B14F-4D97-AF65-F5344CB8AC3E}">
        <p14:creationId xmlns:p14="http://schemas.microsoft.com/office/powerpoint/2010/main" val="2842898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a:t>
            </a:r>
            <a:r>
              <a:rPr lang="en-US" baseline="0" dirty="0"/>
              <a:t> find other curious behaviors and biases. For example, </a:t>
            </a:r>
            <a:r>
              <a:rPr lang="en-US" dirty="0"/>
              <a:t>when the system sees a dog, it</a:t>
            </a:r>
            <a:r>
              <a:rPr lang="en-US" baseline="0" dirty="0"/>
              <a:t> sometimes</a:t>
            </a:r>
            <a:r>
              <a:rPr lang="en-US" dirty="0"/>
              <a:t> expects a tongue underneath.</a:t>
            </a:r>
            <a:r>
              <a:rPr lang="en-US" baseline="0" dirty="0"/>
              <a:t> </a:t>
            </a:r>
            <a:r>
              <a:rPr lang="en-US" dirty="0"/>
              <a:t>Even when there is none, it will just go ahead and hallucinate one for us anyways.</a:t>
            </a:r>
          </a:p>
        </p:txBody>
      </p:sp>
      <p:sp>
        <p:nvSpPr>
          <p:cNvPr id="4" name="Slide Number Placeholder 3"/>
          <p:cNvSpPr>
            <a:spLocks noGrp="1"/>
          </p:cNvSpPr>
          <p:nvPr>
            <p:ph type="sldNum" sz="quarter" idx="10"/>
          </p:nvPr>
        </p:nvSpPr>
        <p:spPr/>
        <p:txBody>
          <a:bodyPr/>
          <a:lstStyle/>
          <a:p>
            <a:fld id="{B264145E-CABE-4CDE-82E6-4A9FC197B49E}" type="slidenum">
              <a:rPr lang="en-US" smtClean="0"/>
              <a:t>17</a:t>
            </a:fld>
            <a:endParaRPr lang="en-US"/>
          </a:p>
        </p:txBody>
      </p:sp>
    </p:spTree>
    <p:extLst>
      <p:ext uri="{BB962C8B-B14F-4D97-AF65-F5344CB8AC3E}">
        <p14:creationId xmlns:p14="http://schemas.microsoft.com/office/powerpoint/2010/main" val="74441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C4552DE-7E62-4AA7-886C-D38D47A3CE2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AD4638-B38E-47AD-B028-713EF16D014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32816B5-331E-4884-940F-8B017E5C234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999427"/>
            <a:ext cx="12192000" cy="110489"/>
          </a:xfrm>
          <a:prstGeom prst="rect">
            <a:avLst/>
          </a:prstGeom>
        </p:spPr>
      </p:pic>
      <p:sp>
        <p:nvSpPr>
          <p:cNvPr id="17" name="bg object 17"/>
          <p:cNvSpPr/>
          <p:nvPr/>
        </p:nvSpPr>
        <p:spPr>
          <a:xfrm>
            <a:off x="0" y="1019176"/>
            <a:ext cx="12192000" cy="47625"/>
          </a:xfrm>
          <a:custGeom>
            <a:avLst/>
            <a:gdLst/>
            <a:ahLst/>
            <a:cxnLst/>
            <a:rect l="l" t="t" r="r" b="b"/>
            <a:pathLst>
              <a:path w="9144000" h="47625">
                <a:moveTo>
                  <a:pt x="9144000" y="0"/>
                </a:moveTo>
                <a:lnTo>
                  <a:pt x="0" y="0"/>
                </a:lnTo>
                <a:lnTo>
                  <a:pt x="0" y="47625"/>
                </a:lnTo>
                <a:lnTo>
                  <a:pt x="9144000" y="47625"/>
                </a:lnTo>
                <a:lnTo>
                  <a:pt x="9144000" y="0"/>
                </a:lnTo>
                <a:close/>
              </a:path>
            </a:pathLst>
          </a:custGeom>
          <a:solidFill>
            <a:srgbClr val="FFFFFF"/>
          </a:solidFill>
        </p:spPr>
        <p:txBody>
          <a:bodyPr wrap="square" lIns="0" tIns="0" rIns="0" bIns="0" rtlCol="0"/>
          <a:lstStyle/>
          <a:p>
            <a:endParaRPr sz="2400"/>
          </a:p>
        </p:txBody>
      </p:sp>
      <p:sp>
        <p:nvSpPr>
          <p:cNvPr id="18" name="bg object 18"/>
          <p:cNvSpPr/>
          <p:nvPr/>
        </p:nvSpPr>
        <p:spPr>
          <a:xfrm>
            <a:off x="0" y="0"/>
            <a:ext cx="12192000" cy="1019175"/>
          </a:xfrm>
          <a:custGeom>
            <a:avLst/>
            <a:gdLst/>
            <a:ahLst/>
            <a:cxnLst/>
            <a:rect l="l" t="t" r="r" b="b"/>
            <a:pathLst>
              <a:path w="9144000" h="1019175">
                <a:moveTo>
                  <a:pt x="9144000" y="0"/>
                </a:moveTo>
                <a:lnTo>
                  <a:pt x="0" y="0"/>
                </a:lnTo>
                <a:lnTo>
                  <a:pt x="0" y="1019175"/>
                </a:lnTo>
                <a:lnTo>
                  <a:pt x="9144000" y="1019175"/>
                </a:lnTo>
                <a:lnTo>
                  <a:pt x="9144000" y="0"/>
                </a:lnTo>
                <a:close/>
              </a:path>
            </a:pathLst>
          </a:custGeom>
          <a:solidFill>
            <a:srgbClr val="000000"/>
          </a:solidFill>
        </p:spPr>
        <p:txBody>
          <a:bodyPr wrap="square" lIns="0" tIns="0" rIns="0" bIns="0" rtlCol="0"/>
          <a:lstStyle/>
          <a:p>
            <a:endParaRPr sz="2400"/>
          </a:p>
        </p:txBody>
      </p:sp>
      <p:sp>
        <p:nvSpPr>
          <p:cNvPr id="19" name="bg object 19"/>
          <p:cNvSpPr/>
          <p:nvPr/>
        </p:nvSpPr>
        <p:spPr>
          <a:xfrm>
            <a:off x="6464301" y="3114675"/>
            <a:ext cx="3898900" cy="571500"/>
          </a:xfrm>
          <a:custGeom>
            <a:avLst/>
            <a:gdLst/>
            <a:ahLst/>
            <a:cxnLst/>
            <a:rect l="l" t="t" r="r" b="b"/>
            <a:pathLst>
              <a:path w="2924175" h="571500">
                <a:moveTo>
                  <a:pt x="2924175" y="0"/>
                </a:moveTo>
                <a:lnTo>
                  <a:pt x="0" y="0"/>
                </a:lnTo>
                <a:lnTo>
                  <a:pt x="0" y="571500"/>
                </a:lnTo>
                <a:lnTo>
                  <a:pt x="2924175" y="571500"/>
                </a:lnTo>
                <a:lnTo>
                  <a:pt x="2924175" y="0"/>
                </a:lnTo>
                <a:close/>
              </a:path>
            </a:pathLst>
          </a:custGeom>
          <a:solidFill>
            <a:srgbClr val="EFAC00">
              <a:alpha val="38038"/>
            </a:srgbClr>
          </a:solidFill>
        </p:spPr>
        <p:txBody>
          <a:bodyPr wrap="square" lIns="0" tIns="0" rIns="0" bIns="0" rtlCol="0"/>
          <a:lstStyle/>
          <a:p>
            <a:endParaRPr sz="2400"/>
          </a:p>
        </p:txBody>
      </p:sp>
      <p:sp>
        <p:nvSpPr>
          <p:cNvPr id="20" name="bg object 20"/>
          <p:cNvSpPr/>
          <p:nvPr/>
        </p:nvSpPr>
        <p:spPr>
          <a:xfrm>
            <a:off x="1018523" y="2923414"/>
            <a:ext cx="337820" cy="292735"/>
          </a:xfrm>
          <a:custGeom>
            <a:avLst/>
            <a:gdLst/>
            <a:ahLst/>
            <a:cxnLst/>
            <a:rect l="l" t="t" r="r" b="b"/>
            <a:pathLst>
              <a:path w="253365" h="292735">
                <a:moveTo>
                  <a:pt x="183337" y="0"/>
                </a:moveTo>
                <a:lnTo>
                  <a:pt x="140792" y="11620"/>
                </a:lnTo>
                <a:lnTo>
                  <a:pt x="111125" y="43052"/>
                </a:lnTo>
                <a:lnTo>
                  <a:pt x="97942" y="83438"/>
                </a:lnTo>
                <a:lnTo>
                  <a:pt x="77850" y="176022"/>
                </a:lnTo>
                <a:lnTo>
                  <a:pt x="71822" y="198425"/>
                </a:lnTo>
                <a:lnTo>
                  <a:pt x="64195" y="217614"/>
                </a:lnTo>
                <a:lnTo>
                  <a:pt x="54973" y="233564"/>
                </a:lnTo>
                <a:lnTo>
                  <a:pt x="44157" y="246252"/>
                </a:lnTo>
                <a:lnTo>
                  <a:pt x="34647" y="251489"/>
                </a:lnTo>
                <a:lnTo>
                  <a:pt x="24117" y="258619"/>
                </a:lnTo>
                <a:lnTo>
                  <a:pt x="12568" y="267630"/>
                </a:lnTo>
                <a:lnTo>
                  <a:pt x="0" y="278511"/>
                </a:lnTo>
                <a:lnTo>
                  <a:pt x="11087" y="292353"/>
                </a:lnTo>
                <a:lnTo>
                  <a:pt x="21050" y="285472"/>
                </a:lnTo>
                <a:lnTo>
                  <a:pt x="29794" y="279876"/>
                </a:lnTo>
                <a:lnTo>
                  <a:pt x="37318" y="275566"/>
                </a:lnTo>
                <a:lnTo>
                  <a:pt x="43624" y="272541"/>
                </a:lnTo>
                <a:lnTo>
                  <a:pt x="51231" y="269366"/>
                </a:lnTo>
                <a:lnTo>
                  <a:pt x="59220" y="267842"/>
                </a:lnTo>
                <a:lnTo>
                  <a:pt x="75272" y="267842"/>
                </a:lnTo>
                <a:lnTo>
                  <a:pt x="82765" y="268859"/>
                </a:lnTo>
                <a:lnTo>
                  <a:pt x="90093" y="270890"/>
                </a:lnTo>
                <a:lnTo>
                  <a:pt x="102104" y="274700"/>
                </a:lnTo>
                <a:lnTo>
                  <a:pt x="122883" y="282676"/>
                </a:lnTo>
                <a:lnTo>
                  <a:pt x="129678" y="285067"/>
                </a:lnTo>
                <a:lnTo>
                  <a:pt x="173075" y="292353"/>
                </a:lnTo>
                <a:lnTo>
                  <a:pt x="182265" y="291427"/>
                </a:lnTo>
                <a:lnTo>
                  <a:pt x="219101" y="268688"/>
                </a:lnTo>
                <a:lnTo>
                  <a:pt x="253022" y="223647"/>
                </a:lnTo>
                <a:lnTo>
                  <a:pt x="237121" y="213233"/>
                </a:lnTo>
                <a:lnTo>
                  <a:pt x="230561" y="222996"/>
                </a:lnTo>
                <a:lnTo>
                  <a:pt x="224693" y="231139"/>
                </a:lnTo>
                <a:lnTo>
                  <a:pt x="192468" y="256286"/>
                </a:lnTo>
                <a:lnTo>
                  <a:pt x="185496" y="257428"/>
                </a:lnTo>
                <a:lnTo>
                  <a:pt x="169722" y="257428"/>
                </a:lnTo>
                <a:lnTo>
                  <a:pt x="162090" y="256412"/>
                </a:lnTo>
                <a:lnTo>
                  <a:pt x="142436" y="251269"/>
                </a:lnTo>
                <a:lnTo>
                  <a:pt x="129959" y="246887"/>
                </a:lnTo>
                <a:lnTo>
                  <a:pt x="117327" y="242712"/>
                </a:lnTo>
                <a:lnTo>
                  <a:pt x="78473" y="236474"/>
                </a:lnTo>
                <a:lnTo>
                  <a:pt x="78473" y="234314"/>
                </a:lnTo>
                <a:lnTo>
                  <a:pt x="108026" y="191642"/>
                </a:lnTo>
                <a:lnTo>
                  <a:pt x="136245" y="79248"/>
                </a:lnTo>
                <a:lnTo>
                  <a:pt x="142598" y="51190"/>
                </a:lnTo>
                <a:lnTo>
                  <a:pt x="163868" y="19050"/>
                </a:lnTo>
                <a:lnTo>
                  <a:pt x="167500" y="18414"/>
                </a:lnTo>
                <a:lnTo>
                  <a:pt x="178650" y="18414"/>
                </a:lnTo>
                <a:lnTo>
                  <a:pt x="206984" y="54610"/>
                </a:lnTo>
                <a:lnTo>
                  <a:pt x="239217" y="40512"/>
                </a:lnTo>
                <a:lnTo>
                  <a:pt x="215137" y="10160"/>
                </a:lnTo>
                <a:lnTo>
                  <a:pt x="192147" y="640"/>
                </a:lnTo>
                <a:lnTo>
                  <a:pt x="183337" y="0"/>
                </a:lnTo>
                <a:close/>
              </a:path>
            </a:pathLst>
          </a:custGeom>
          <a:solidFill>
            <a:srgbClr val="000000"/>
          </a:solidFill>
        </p:spPr>
        <p:txBody>
          <a:bodyPr wrap="square" lIns="0" tIns="0" rIns="0" bIns="0" rtlCol="0"/>
          <a:lstStyle/>
          <a:p>
            <a:endParaRPr sz="2400"/>
          </a:p>
        </p:txBody>
      </p:sp>
      <p:sp>
        <p:nvSpPr>
          <p:cNvPr id="21" name="bg object 21"/>
          <p:cNvSpPr/>
          <p:nvPr/>
        </p:nvSpPr>
        <p:spPr>
          <a:xfrm>
            <a:off x="1580794" y="3119501"/>
            <a:ext cx="344593" cy="27940"/>
          </a:xfrm>
          <a:custGeom>
            <a:avLst/>
            <a:gdLst/>
            <a:ahLst/>
            <a:cxnLst/>
            <a:rect l="l" t="t" r="r" b="b"/>
            <a:pathLst>
              <a:path w="258444" h="27939">
                <a:moveTo>
                  <a:pt x="257886" y="0"/>
                </a:moveTo>
                <a:lnTo>
                  <a:pt x="0" y="0"/>
                </a:lnTo>
                <a:lnTo>
                  <a:pt x="0" y="27812"/>
                </a:lnTo>
                <a:lnTo>
                  <a:pt x="257886" y="27812"/>
                </a:lnTo>
                <a:lnTo>
                  <a:pt x="257886" y="0"/>
                </a:lnTo>
                <a:close/>
              </a:path>
            </a:pathLst>
          </a:custGeom>
          <a:solidFill>
            <a:srgbClr val="000000"/>
          </a:solidFill>
        </p:spPr>
        <p:txBody>
          <a:bodyPr wrap="square" lIns="0" tIns="0" rIns="0" bIns="0" rtlCol="0"/>
          <a:lstStyle/>
          <a:p>
            <a:endParaRPr sz="2400"/>
          </a:p>
        </p:txBody>
      </p:sp>
      <p:sp>
        <p:nvSpPr>
          <p:cNvPr id="22" name="bg object 22"/>
          <p:cNvSpPr/>
          <p:nvPr/>
        </p:nvSpPr>
        <p:spPr>
          <a:xfrm>
            <a:off x="1580794" y="3032632"/>
            <a:ext cx="344593" cy="27940"/>
          </a:xfrm>
          <a:custGeom>
            <a:avLst/>
            <a:gdLst/>
            <a:ahLst/>
            <a:cxnLst/>
            <a:rect l="l" t="t" r="r" b="b"/>
            <a:pathLst>
              <a:path w="258444" h="27939">
                <a:moveTo>
                  <a:pt x="257886" y="0"/>
                </a:moveTo>
                <a:lnTo>
                  <a:pt x="0" y="0"/>
                </a:lnTo>
                <a:lnTo>
                  <a:pt x="0" y="27812"/>
                </a:lnTo>
                <a:lnTo>
                  <a:pt x="257886" y="27812"/>
                </a:lnTo>
                <a:lnTo>
                  <a:pt x="257886" y="0"/>
                </a:lnTo>
                <a:close/>
              </a:path>
            </a:pathLst>
          </a:custGeom>
          <a:solidFill>
            <a:srgbClr val="000000"/>
          </a:solidFill>
        </p:spPr>
        <p:txBody>
          <a:bodyPr wrap="square" lIns="0" tIns="0" rIns="0" bIns="0" rtlCol="0"/>
          <a:lstStyle/>
          <a:p>
            <a:endParaRPr sz="2400"/>
          </a:p>
        </p:txBody>
      </p:sp>
      <p:sp>
        <p:nvSpPr>
          <p:cNvPr id="23" name="bg object 23"/>
          <p:cNvSpPr/>
          <p:nvPr/>
        </p:nvSpPr>
        <p:spPr>
          <a:xfrm>
            <a:off x="2156121" y="2680843"/>
            <a:ext cx="701040" cy="818515"/>
          </a:xfrm>
          <a:custGeom>
            <a:avLst/>
            <a:gdLst/>
            <a:ahLst/>
            <a:cxnLst/>
            <a:rect l="l" t="t" r="r" b="b"/>
            <a:pathLst>
              <a:path w="525780" h="818514">
                <a:moveTo>
                  <a:pt x="513969" y="0"/>
                </a:moveTo>
                <a:lnTo>
                  <a:pt x="8509" y="0"/>
                </a:lnTo>
                <a:lnTo>
                  <a:pt x="8509" y="19812"/>
                </a:lnTo>
                <a:lnTo>
                  <a:pt x="293116" y="400177"/>
                </a:lnTo>
                <a:lnTo>
                  <a:pt x="0" y="797560"/>
                </a:lnTo>
                <a:lnTo>
                  <a:pt x="0" y="818261"/>
                </a:lnTo>
                <a:lnTo>
                  <a:pt x="514603" y="818261"/>
                </a:lnTo>
                <a:lnTo>
                  <a:pt x="525272" y="664845"/>
                </a:lnTo>
                <a:lnTo>
                  <a:pt x="494284" y="664845"/>
                </a:lnTo>
                <a:lnTo>
                  <a:pt x="489475" y="691657"/>
                </a:lnTo>
                <a:lnTo>
                  <a:pt x="484203" y="713232"/>
                </a:lnTo>
                <a:lnTo>
                  <a:pt x="465218" y="748071"/>
                </a:lnTo>
                <a:lnTo>
                  <a:pt x="435483" y="757555"/>
                </a:lnTo>
                <a:lnTo>
                  <a:pt x="72390" y="757555"/>
                </a:lnTo>
                <a:lnTo>
                  <a:pt x="341884" y="391795"/>
                </a:lnTo>
                <a:lnTo>
                  <a:pt x="341884" y="366395"/>
                </a:lnTo>
                <a:lnTo>
                  <a:pt x="92202" y="27432"/>
                </a:lnTo>
                <a:lnTo>
                  <a:pt x="422528" y="27432"/>
                </a:lnTo>
                <a:lnTo>
                  <a:pt x="458587" y="42005"/>
                </a:lnTo>
                <a:lnTo>
                  <a:pt x="479059" y="83915"/>
                </a:lnTo>
                <a:lnTo>
                  <a:pt x="486409" y="123825"/>
                </a:lnTo>
                <a:lnTo>
                  <a:pt x="513969" y="123825"/>
                </a:lnTo>
                <a:lnTo>
                  <a:pt x="513969" y="0"/>
                </a:lnTo>
                <a:close/>
              </a:path>
            </a:pathLst>
          </a:custGeom>
          <a:solidFill>
            <a:srgbClr val="000000"/>
          </a:solidFill>
        </p:spPr>
        <p:txBody>
          <a:bodyPr wrap="square" lIns="0" tIns="0" rIns="0" bIns="0" rtlCol="0"/>
          <a:lstStyle/>
          <a:p>
            <a:endParaRPr sz="2400"/>
          </a:p>
        </p:txBody>
      </p:sp>
      <p:pic>
        <p:nvPicPr>
          <p:cNvPr id="24" name="bg object 24"/>
          <p:cNvPicPr/>
          <p:nvPr/>
        </p:nvPicPr>
        <p:blipFill>
          <a:blip r:embed="rId3" cstate="print"/>
          <a:stretch>
            <a:fillRect/>
          </a:stretch>
        </p:blipFill>
        <p:spPr>
          <a:xfrm>
            <a:off x="2131059" y="3598671"/>
            <a:ext cx="256200" cy="159384"/>
          </a:xfrm>
          <a:prstGeom prst="rect">
            <a:avLst/>
          </a:prstGeom>
        </p:spPr>
      </p:pic>
      <p:pic>
        <p:nvPicPr>
          <p:cNvPr id="25" name="bg object 25"/>
          <p:cNvPicPr/>
          <p:nvPr/>
        </p:nvPicPr>
        <p:blipFill>
          <a:blip r:embed="rId4" cstate="print"/>
          <a:stretch>
            <a:fillRect/>
          </a:stretch>
        </p:blipFill>
        <p:spPr>
          <a:xfrm>
            <a:off x="2432472" y="3574541"/>
            <a:ext cx="201336" cy="180848"/>
          </a:xfrm>
          <a:prstGeom prst="rect">
            <a:avLst/>
          </a:prstGeom>
        </p:spPr>
      </p:pic>
      <p:pic>
        <p:nvPicPr>
          <p:cNvPr id="26" name="bg object 26"/>
          <p:cNvPicPr/>
          <p:nvPr/>
        </p:nvPicPr>
        <p:blipFill>
          <a:blip r:embed="rId5" cstate="print"/>
          <a:stretch>
            <a:fillRect/>
          </a:stretch>
        </p:blipFill>
        <p:spPr>
          <a:xfrm>
            <a:off x="2687489" y="3556253"/>
            <a:ext cx="250783" cy="201930"/>
          </a:xfrm>
          <a:prstGeom prst="rect">
            <a:avLst/>
          </a:prstGeom>
        </p:spPr>
      </p:pic>
      <p:sp>
        <p:nvSpPr>
          <p:cNvPr id="27" name="bg object 27"/>
          <p:cNvSpPr/>
          <p:nvPr/>
        </p:nvSpPr>
        <p:spPr>
          <a:xfrm>
            <a:off x="3578521" y="2680843"/>
            <a:ext cx="701040" cy="818515"/>
          </a:xfrm>
          <a:custGeom>
            <a:avLst/>
            <a:gdLst/>
            <a:ahLst/>
            <a:cxnLst/>
            <a:rect l="l" t="t" r="r" b="b"/>
            <a:pathLst>
              <a:path w="525780" h="818514">
                <a:moveTo>
                  <a:pt x="513969" y="0"/>
                </a:moveTo>
                <a:lnTo>
                  <a:pt x="8508" y="0"/>
                </a:lnTo>
                <a:lnTo>
                  <a:pt x="8508" y="19812"/>
                </a:lnTo>
                <a:lnTo>
                  <a:pt x="293115" y="400177"/>
                </a:lnTo>
                <a:lnTo>
                  <a:pt x="0" y="797560"/>
                </a:lnTo>
                <a:lnTo>
                  <a:pt x="0" y="818261"/>
                </a:lnTo>
                <a:lnTo>
                  <a:pt x="514603" y="818261"/>
                </a:lnTo>
                <a:lnTo>
                  <a:pt x="525271" y="664845"/>
                </a:lnTo>
                <a:lnTo>
                  <a:pt x="494283" y="664845"/>
                </a:lnTo>
                <a:lnTo>
                  <a:pt x="489475" y="691657"/>
                </a:lnTo>
                <a:lnTo>
                  <a:pt x="484203" y="713232"/>
                </a:lnTo>
                <a:lnTo>
                  <a:pt x="465218" y="748071"/>
                </a:lnTo>
                <a:lnTo>
                  <a:pt x="435482" y="757555"/>
                </a:lnTo>
                <a:lnTo>
                  <a:pt x="72389" y="757555"/>
                </a:lnTo>
                <a:lnTo>
                  <a:pt x="341883" y="391795"/>
                </a:lnTo>
                <a:lnTo>
                  <a:pt x="341883" y="366395"/>
                </a:lnTo>
                <a:lnTo>
                  <a:pt x="92201" y="27432"/>
                </a:lnTo>
                <a:lnTo>
                  <a:pt x="422528" y="27432"/>
                </a:lnTo>
                <a:lnTo>
                  <a:pt x="458587" y="42005"/>
                </a:lnTo>
                <a:lnTo>
                  <a:pt x="479059" y="83915"/>
                </a:lnTo>
                <a:lnTo>
                  <a:pt x="486409" y="123825"/>
                </a:lnTo>
                <a:lnTo>
                  <a:pt x="513969" y="123825"/>
                </a:lnTo>
                <a:lnTo>
                  <a:pt x="513969" y="0"/>
                </a:lnTo>
                <a:close/>
              </a:path>
            </a:pathLst>
          </a:custGeom>
          <a:solidFill>
            <a:srgbClr val="000000"/>
          </a:solidFill>
        </p:spPr>
        <p:txBody>
          <a:bodyPr wrap="square" lIns="0" tIns="0" rIns="0" bIns="0" rtlCol="0"/>
          <a:lstStyle/>
          <a:p>
            <a:endParaRPr sz="2400"/>
          </a:p>
        </p:txBody>
      </p:sp>
      <p:pic>
        <p:nvPicPr>
          <p:cNvPr id="28" name="bg object 28"/>
          <p:cNvPicPr/>
          <p:nvPr/>
        </p:nvPicPr>
        <p:blipFill>
          <a:blip r:embed="rId6" cstate="print"/>
          <a:stretch>
            <a:fillRect/>
          </a:stretch>
        </p:blipFill>
        <p:spPr>
          <a:xfrm>
            <a:off x="3149601" y="3598672"/>
            <a:ext cx="216068" cy="159257"/>
          </a:xfrm>
          <a:prstGeom prst="rect">
            <a:avLst/>
          </a:prstGeom>
        </p:spPr>
      </p:pic>
      <p:pic>
        <p:nvPicPr>
          <p:cNvPr id="29" name="bg object 29"/>
          <p:cNvPicPr/>
          <p:nvPr/>
        </p:nvPicPr>
        <p:blipFill>
          <a:blip r:embed="rId4" cstate="print"/>
          <a:stretch>
            <a:fillRect/>
          </a:stretch>
        </p:blipFill>
        <p:spPr>
          <a:xfrm>
            <a:off x="3423072" y="3574541"/>
            <a:ext cx="201336" cy="180848"/>
          </a:xfrm>
          <a:prstGeom prst="rect">
            <a:avLst/>
          </a:prstGeom>
        </p:spPr>
      </p:pic>
      <p:pic>
        <p:nvPicPr>
          <p:cNvPr id="30" name="bg object 30"/>
          <p:cNvPicPr/>
          <p:nvPr/>
        </p:nvPicPr>
        <p:blipFill>
          <a:blip r:embed="rId7" cstate="print"/>
          <a:stretch>
            <a:fillRect/>
          </a:stretch>
        </p:blipFill>
        <p:spPr>
          <a:xfrm>
            <a:off x="3673179" y="3556253"/>
            <a:ext cx="507323" cy="265811"/>
          </a:xfrm>
          <a:prstGeom prst="rect">
            <a:avLst/>
          </a:prstGeom>
        </p:spPr>
      </p:pic>
      <p:sp>
        <p:nvSpPr>
          <p:cNvPr id="31" name="bg object 31"/>
          <p:cNvSpPr/>
          <p:nvPr/>
        </p:nvSpPr>
        <p:spPr>
          <a:xfrm>
            <a:off x="4281086" y="3533522"/>
            <a:ext cx="129540" cy="291465"/>
          </a:xfrm>
          <a:custGeom>
            <a:avLst/>
            <a:gdLst/>
            <a:ahLst/>
            <a:cxnLst/>
            <a:rect l="l" t="t" r="r" b="b"/>
            <a:pathLst>
              <a:path w="97154" h="291464">
                <a:moveTo>
                  <a:pt x="92963" y="0"/>
                </a:moveTo>
                <a:lnTo>
                  <a:pt x="53308" y="18668"/>
                </a:lnTo>
                <a:lnTo>
                  <a:pt x="24130" y="51053"/>
                </a:lnTo>
                <a:lnTo>
                  <a:pt x="6016" y="94313"/>
                </a:lnTo>
                <a:lnTo>
                  <a:pt x="0" y="145668"/>
                </a:lnTo>
                <a:lnTo>
                  <a:pt x="1500" y="172436"/>
                </a:lnTo>
                <a:lnTo>
                  <a:pt x="13501" y="219731"/>
                </a:lnTo>
                <a:lnTo>
                  <a:pt x="37296" y="258117"/>
                </a:lnTo>
                <a:lnTo>
                  <a:pt x="71741" y="283592"/>
                </a:lnTo>
                <a:lnTo>
                  <a:pt x="92963" y="291210"/>
                </a:lnTo>
                <a:lnTo>
                  <a:pt x="96647" y="279399"/>
                </a:lnTo>
                <a:lnTo>
                  <a:pt x="79998" y="272043"/>
                </a:lnTo>
                <a:lnTo>
                  <a:pt x="65659" y="261794"/>
                </a:lnTo>
                <a:lnTo>
                  <a:pt x="36294" y="214064"/>
                </a:lnTo>
                <a:lnTo>
                  <a:pt x="27634" y="169816"/>
                </a:lnTo>
                <a:lnTo>
                  <a:pt x="26543" y="144144"/>
                </a:lnTo>
                <a:lnTo>
                  <a:pt x="27634" y="119330"/>
                </a:lnTo>
                <a:lnTo>
                  <a:pt x="36294" y="76225"/>
                </a:lnTo>
                <a:lnTo>
                  <a:pt x="53647" y="42171"/>
                </a:lnTo>
                <a:lnTo>
                  <a:pt x="97027" y="11811"/>
                </a:lnTo>
                <a:lnTo>
                  <a:pt x="92963" y="0"/>
                </a:lnTo>
                <a:close/>
              </a:path>
            </a:pathLst>
          </a:custGeom>
          <a:solidFill>
            <a:srgbClr val="000000"/>
          </a:solidFill>
        </p:spPr>
        <p:txBody>
          <a:bodyPr wrap="square" lIns="0" tIns="0" rIns="0" bIns="0" rtlCol="0"/>
          <a:lstStyle/>
          <a:p>
            <a:endParaRPr sz="2400"/>
          </a:p>
        </p:txBody>
      </p:sp>
      <p:pic>
        <p:nvPicPr>
          <p:cNvPr id="32" name="bg object 32"/>
          <p:cNvPicPr/>
          <p:nvPr/>
        </p:nvPicPr>
        <p:blipFill>
          <a:blip r:embed="rId3" cstate="print"/>
          <a:stretch>
            <a:fillRect/>
          </a:stretch>
        </p:blipFill>
        <p:spPr>
          <a:xfrm>
            <a:off x="4429760" y="3598672"/>
            <a:ext cx="256200" cy="159384"/>
          </a:xfrm>
          <a:prstGeom prst="rect">
            <a:avLst/>
          </a:prstGeom>
        </p:spPr>
      </p:pic>
      <p:sp>
        <p:nvSpPr>
          <p:cNvPr id="33" name="bg object 33"/>
          <p:cNvSpPr/>
          <p:nvPr/>
        </p:nvSpPr>
        <p:spPr>
          <a:xfrm>
            <a:off x="4696630" y="3533522"/>
            <a:ext cx="129540" cy="291465"/>
          </a:xfrm>
          <a:custGeom>
            <a:avLst/>
            <a:gdLst/>
            <a:ahLst/>
            <a:cxnLst/>
            <a:rect l="l" t="t" r="r" b="b"/>
            <a:pathLst>
              <a:path w="97154" h="291464">
                <a:moveTo>
                  <a:pt x="4063" y="0"/>
                </a:moveTo>
                <a:lnTo>
                  <a:pt x="0" y="11811"/>
                </a:lnTo>
                <a:lnTo>
                  <a:pt x="16833" y="19121"/>
                </a:lnTo>
                <a:lnTo>
                  <a:pt x="31321" y="29241"/>
                </a:lnTo>
                <a:lnTo>
                  <a:pt x="60713" y="76225"/>
                </a:lnTo>
                <a:lnTo>
                  <a:pt x="69286" y="119330"/>
                </a:lnTo>
                <a:lnTo>
                  <a:pt x="70357" y="144144"/>
                </a:lnTo>
                <a:lnTo>
                  <a:pt x="69286" y="169816"/>
                </a:lnTo>
                <a:lnTo>
                  <a:pt x="60713" y="214064"/>
                </a:lnTo>
                <a:lnTo>
                  <a:pt x="43422" y="248664"/>
                </a:lnTo>
                <a:lnTo>
                  <a:pt x="380" y="279399"/>
                </a:lnTo>
                <a:lnTo>
                  <a:pt x="4063" y="291210"/>
                </a:lnTo>
                <a:lnTo>
                  <a:pt x="43783" y="272557"/>
                </a:lnTo>
                <a:lnTo>
                  <a:pt x="73025" y="240283"/>
                </a:lnTo>
                <a:lnTo>
                  <a:pt x="91027" y="197119"/>
                </a:lnTo>
                <a:lnTo>
                  <a:pt x="97027" y="145668"/>
                </a:lnTo>
                <a:lnTo>
                  <a:pt x="95507" y="118973"/>
                </a:lnTo>
                <a:lnTo>
                  <a:pt x="83419" y="71677"/>
                </a:lnTo>
                <a:lnTo>
                  <a:pt x="59606" y="33147"/>
                </a:lnTo>
                <a:lnTo>
                  <a:pt x="25213" y="7620"/>
                </a:lnTo>
                <a:lnTo>
                  <a:pt x="4063" y="0"/>
                </a:lnTo>
                <a:close/>
              </a:path>
            </a:pathLst>
          </a:custGeom>
          <a:solidFill>
            <a:srgbClr val="000000"/>
          </a:solidFill>
        </p:spPr>
        <p:txBody>
          <a:bodyPr wrap="square" lIns="0" tIns="0" rIns="0" bIns="0" rtlCol="0"/>
          <a:lstStyle/>
          <a:p>
            <a:endParaRPr sz="2400"/>
          </a:p>
        </p:txBody>
      </p:sp>
      <p:sp>
        <p:nvSpPr>
          <p:cNvPr id="34" name="bg object 34"/>
          <p:cNvSpPr/>
          <p:nvPr/>
        </p:nvSpPr>
        <p:spPr>
          <a:xfrm>
            <a:off x="5009728" y="3075917"/>
            <a:ext cx="344593" cy="27940"/>
          </a:xfrm>
          <a:custGeom>
            <a:avLst/>
            <a:gdLst/>
            <a:ahLst/>
            <a:cxnLst/>
            <a:rect l="l" t="t" r="r" b="b"/>
            <a:pathLst>
              <a:path w="258445" h="27939">
                <a:moveTo>
                  <a:pt x="257848" y="0"/>
                </a:moveTo>
                <a:lnTo>
                  <a:pt x="0" y="0"/>
                </a:lnTo>
                <a:lnTo>
                  <a:pt x="0" y="27835"/>
                </a:lnTo>
                <a:lnTo>
                  <a:pt x="257848" y="27835"/>
                </a:lnTo>
                <a:lnTo>
                  <a:pt x="257848" y="0"/>
                </a:lnTo>
                <a:close/>
              </a:path>
            </a:pathLst>
          </a:custGeom>
          <a:solidFill>
            <a:srgbClr val="000000"/>
          </a:solidFill>
        </p:spPr>
        <p:txBody>
          <a:bodyPr wrap="square" lIns="0" tIns="0" rIns="0" bIns="0" rtlCol="0"/>
          <a:lstStyle/>
          <a:p>
            <a:endParaRPr sz="2400"/>
          </a:p>
        </p:txBody>
      </p:sp>
      <p:sp>
        <p:nvSpPr>
          <p:cNvPr id="35" name="bg object 35"/>
          <p:cNvSpPr/>
          <p:nvPr/>
        </p:nvSpPr>
        <p:spPr>
          <a:xfrm>
            <a:off x="5417651" y="2909950"/>
            <a:ext cx="945727" cy="397510"/>
          </a:xfrm>
          <a:custGeom>
            <a:avLst/>
            <a:gdLst/>
            <a:ahLst/>
            <a:cxnLst/>
            <a:rect l="l" t="t" r="r" b="b"/>
            <a:pathLst>
              <a:path w="709295" h="397510">
                <a:moveTo>
                  <a:pt x="86360" y="292227"/>
                </a:moveTo>
                <a:lnTo>
                  <a:pt x="64643" y="275082"/>
                </a:lnTo>
                <a:lnTo>
                  <a:pt x="63500" y="270510"/>
                </a:lnTo>
                <a:lnTo>
                  <a:pt x="63080" y="263779"/>
                </a:lnTo>
                <a:lnTo>
                  <a:pt x="62992" y="2921"/>
                </a:lnTo>
                <a:lnTo>
                  <a:pt x="50419" y="2921"/>
                </a:lnTo>
                <a:lnTo>
                  <a:pt x="0" y="5080"/>
                </a:lnTo>
                <a:lnTo>
                  <a:pt x="0" y="15875"/>
                </a:lnTo>
                <a:lnTo>
                  <a:pt x="7112" y="17145"/>
                </a:lnTo>
                <a:lnTo>
                  <a:pt x="11938" y="18415"/>
                </a:lnTo>
                <a:lnTo>
                  <a:pt x="14732" y="19685"/>
                </a:lnTo>
                <a:lnTo>
                  <a:pt x="17399" y="20955"/>
                </a:lnTo>
                <a:lnTo>
                  <a:pt x="19558" y="22606"/>
                </a:lnTo>
                <a:lnTo>
                  <a:pt x="21209" y="24765"/>
                </a:lnTo>
                <a:lnTo>
                  <a:pt x="22860" y="26797"/>
                </a:lnTo>
                <a:lnTo>
                  <a:pt x="26924" y="257683"/>
                </a:lnTo>
                <a:lnTo>
                  <a:pt x="26670" y="263779"/>
                </a:lnTo>
                <a:lnTo>
                  <a:pt x="26162" y="268478"/>
                </a:lnTo>
                <a:lnTo>
                  <a:pt x="25781" y="273177"/>
                </a:lnTo>
                <a:lnTo>
                  <a:pt x="17907" y="286512"/>
                </a:lnTo>
                <a:lnTo>
                  <a:pt x="15113" y="288544"/>
                </a:lnTo>
                <a:lnTo>
                  <a:pt x="10287" y="290449"/>
                </a:lnTo>
                <a:lnTo>
                  <a:pt x="3302" y="292227"/>
                </a:lnTo>
                <a:lnTo>
                  <a:pt x="3302" y="302514"/>
                </a:lnTo>
                <a:lnTo>
                  <a:pt x="86360" y="302514"/>
                </a:lnTo>
                <a:lnTo>
                  <a:pt x="86360" y="292227"/>
                </a:lnTo>
                <a:close/>
              </a:path>
              <a:path w="709295" h="397510">
                <a:moveTo>
                  <a:pt x="306578" y="199644"/>
                </a:moveTo>
                <a:lnTo>
                  <a:pt x="300837" y="156578"/>
                </a:lnTo>
                <a:lnTo>
                  <a:pt x="272834" y="115316"/>
                </a:lnTo>
                <a:lnTo>
                  <a:pt x="267081" y="111556"/>
                </a:lnTo>
                <a:lnTo>
                  <a:pt x="267081" y="205740"/>
                </a:lnTo>
                <a:lnTo>
                  <a:pt x="266903" y="213944"/>
                </a:lnTo>
                <a:lnTo>
                  <a:pt x="260743" y="251739"/>
                </a:lnTo>
                <a:lnTo>
                  <a:pt x="239395" y="282448"/>
                </a:lnTo>
                <a:lnTo>
                  <a:pt x="232918" y="287020"/>
                </a:lnTo>
                <a:lnTo>
                  <a:pt x="224917" y="289306"/>
                </a:lnTo>
                <a:lnTo>
                  <a:pt x="215519" y="289306"/>
                </a:lnTo>
                <a:lnTo>
                  <a:pt x="176276" y="266192"/>
                </a:lnTo>
                <a:lnTo>
                  <a:pt x="163410" y="220192"/>
                </a:lnTo>
                <a:lnTo>
                  <a:pt x="162560" y="199898"/>
                </a:lnTo>
                <a:lnTo>
                  <a:pt x="163410" y="180784"/>
                </a:lnTo>
                <a:lnTo>
                  <a:pt x="176149" y="137287"/>
                </a:lnTo>
                <a:lnTo>
                  <a:pt x="214884" y="115316"/>
                </a:lnTo>
                <a:lnTo>
                  <a:pt x="222211" y="115912"/>
                </a:lnTo>
                <a:lnTo>
                  <a:pt x="256501" y="145237"/>
                </a:lnTo>
                <a:lnTo>
                  <a:pt x="266649" y="191058"/>
                </a:lnTo>
                <a:lnTo>
                  <a:pt x="267081" y="205740"/>
                </a:lnTo>
                <a:lnTo>
                  <a:pt x="267081" y="111556"/>
                </a:lnTo>
                <a:lnTo>
                  <a:pt x="255104" y="105308"/>
                </a:lnTo>
                <a:lnTo>
                  <a:pt x="236791" y="100431"/>
                </a:lnTo>
                <a:lnTo>
                  <a:pt x="215773" y="98806"/>
                </a:lnTo>
                <a:lnTo>
                  <a:pt x="202717" y="99542"/>
                </a:lnTo>
                <a:lnTo>
                  <a:pt x="158102" y="117068"/>
                </a:lnTo>
                <a:lnTo>
                  <a:pt x="129806" y="158508"/>
                </a:lnTo>
                <a:lnTo>
                  <a:pt x="123266" y="199644"/>
                </a:lnTo>
                <a:lnTo>
                  <a:pt x="123139" y="205740"/>
                </a:lnTo>
                <a:lnTo>
                  <a:pt x="124485" y="227876"/>
                </a:lnTo>
                <a:lnTo>
                  <a:pt x="135915" y="265785"/>
                </a:lnTo>
                <a:lnTo>
                  <a:pt x="174053" y="299427"/>
                </a:lnTo>
                <a:lnTo>
                  <a:pt x="212471" y="305816"/>
                </a:lnTo>
                <a:lnTo>
                  <a:pt x="226377" y="305079"/>
                </a:lnTo>
                <a:lnTo>
                  <a:pt x="239331" y="302869"/>
                </a:lnTo>
                <a:lnTo>
                  <a:pt x="251333" y="299173"/>
                </a:lnTo>
                <a:lnTo>
                  <a:pt x="262382" y="294005"/>
                </a:lnTo>
                <a:lnTo>
                  <a:pt x="269405" y="289306"/>
                </a:lnTo>
                <a:lnTo>
                  <a:pt x="272351" y="287350"/>
                </a:lnTo>
                <a:lnTo>
                  <a:pt x="300088" y="245732"/>
                </a:lnTo>
                <a:lnTo>
                  <a:pt x="305854" y="216395"/>
                </a:lnTo>
                <a:lnTo>
                  <a:pt x="306578" y="199644"/>
                </a:lnTo>
                <a:close/>
              </a:path>
              <a:path w="709295" h="397510">
                <a:moveTo>
                  <a:pt x="537718" y="102362"/>
                </a:moveTo>
                <a:lnTo>
                  <a:pt x="473456" y="102362"/>
                </a:lnTo>
                <a:lnTo>
                  <a:pt x="473456" y="176149"/>
                </a:lnTo>
                <a:lnTo>
                  <a:pt x="472694" y="182753"/>
                </a:lnTo>
                <a:lnTo>
                  <a:pt x="471246" y="189141"/>
                </a:lnTo>
                <a:lnTo>
                  <a:pt x="469773" y="195072"/>
                </a:lnTo>
                <a:lnTo>
                  <a:pt x="467487" y="200660"/>
                </a:lnTo>
                <a:lnTo>
                  <a:pt x="464312" y="205359"/>
                </a:lnTo>
                <a:lnTo>
                  <a:pt x="461264" y="210058"/>
                </a:lnTo>
                <a:lnTo>
                  <a:pt x="457073" y="213868"/>
                </a:lnTo>
                <a:lnTo>
                  <a:pt x="452120" y="216535"/>
                </a:lnTo>
                <a:lnTo>
                  <a:pt x="447040" y="219202"/>
                </a:lnTo>
                <a:lnTo>
                  <a:pt x="441071" y="220599"/>
                </a:lnTo>
                <a:lnTo>
                  <a:pt x="433959" y="220599"/>
                </a:lnTo>
                <a:lnTo>
                  <a:pt x="398424" y="198501"/>
                </a:lnTo>
                <a:lnTo>
                  <a:pt x="392430" y="165989"/>
                </a:lnTo>
                <a:lnTo>
                  <a:pt x="393090" y="154254"/>
                </a:lnTo>
                <a:lnTo>
                  <a:pt x="415759" y="118008"/>
                </a:lnTo>
                <a:lnTo>
                  <a:pt x="433324" y="114681"/>
                </a:lnTo>
                <a:lnTo>
                  <a:pt x="441071" y="114681"/>
                </a:lnTo>
                <a:lnTo>
                  <a:pt x="470496" y="145135"/>
                </a:lnTo>
                <a:lnTo>
                  <a:pt x="473456" y="176149"/>
                </a:lnTo>
                <a:lnTo>
                  <a:pt x="473456" y="102362"/>
                </a:lnTo>
                <a:lnTo>
                  <a:pt x="463677" y="102362"/>
                </a:lnTo>
                <a:lnTo>
                  <a:pt x="456222" y="100799"/>
                </a:lnTo>
                <a:lnTo>
                  <a:pt x="448729" y="99682"/>
                </a:lnTo>
                <a:lnTo>
                  <a:pt x="441223" y="99034"/>
                </a:lnTo>
                <a:lnTo>
                  <a:pt x="433705" y="98806"/>
                </a:lnTo>
                <a:lnTo>
                  <a:pt x="425462" y="99072"/>
                </a:lnTo>
                <a:lnTo>
                  <a:pt x="383006" y="111988"/>
                </a:lnTo>
                <a:lnTo>
                  <a:pt x="358330" y="145008"/>
                </a:lnTo>
                <a:lnTo>
                  <a:pt x="354965" y="169291"/>
                </a:lnTo>
                <a:lnTo>
                  <a:pt x="355460" y="178727"/>
                </a:lnTo>
                <a:lnTo>
                  <a:pt x="372465" y="217170"/>
                </a:lnTo>
                <a:lnTo>
                  <a:pt x="385826" y="227584"/>
                </a:lnTo>
                <a:lnTo>
                  <a:pt x="377964" y="233781"/>
                </a:lnTo>
                <a:lnTo>
                  <a:pt x="355473" y="264160"/>
                </a:lnTo>
                <a:lnTo>
                  <a:pt x="355473" y="279146"/>
                </a:lnTo>
                <a:lnTo>
                  <a:pt x="357251" y="285115"/>
                </a:lnTo>
                <a:lnTo>
                  <a:pt x="364871" y="295529"/>
                </a:lnTo>
                <a:lnTo>
                  <a:pt x="369951" y="299339"/>
                </a:lnTo>
                <a:lnTo>
                  <a:pt x="376555" y="302006"/>
                </a:lnTo>
                <a:lnTo>
                  <a:pt x="368820" y="306336"/>
                </a:lnTo>
                <a:lnTo>
                  <a:pt x="343446" y="338505"/>
                </a:lnTo>
                <a:lnTo>
                  <a:pt x="342900" y="344932"/>
                </a:lnTo>
                <a:lnTo>
                  <a:pt x="342900" y="354711"/>
                </a:lnTo>
                <a:lnTo>
                  <a:pt x="368935" y="385064"/>
                </a:lnTo>
                <a:lnTo>
                  <a:pt x="407771" y="394601"/>
                </a:lnTo>
                <a:lnTo>
                  <a:pt x="437515" y="395986"/>
                </a:lnTo>
                <a:lnTo>
                  <a:pt x="451269" y="395465"/>
                </a:lnTo>
                <a:lnTo>
                  <a:pt x="497344" y="382765"/>
                </a:lnTo>
                <a:lnTo>
                  <a:pt x="502526" y="379476"/>
                </a:lnTo>
                <a:lnTo>
                  <a:pt x="506133" y="377202"/>
                </a:lnTo>
                <a:lnTo>
                  <a:pt x="530517" y="337972"/>
                </a:lnTo>
                <a:lnTo>
                  <a:pt x="531228" y="328549"/>
                </a:lnTo>
                <a:lnTo>
                  <a:pt x="530860" y="320929"/>
                </a:lnTo>
                <a:lnTo>
                  <a:pt x="529704" y="313817"/>
                </a:lnTo>
                <a:lnTo>
                  <a:pt x="527862" y="307314"/>
                </a:lnTo>
                <a:lnTo>
                  <a:pt x="527215" y="305816"/>
                </a:lnTo>
                <a:lnTo>
                  <a:pt x="525272" y="301244"/>
                </a:lnTo>
                <a:lnTo>
                  <a:pt x="497078" y="279603"/>
                </a:lnTo>
                <a:lnTo>
                  <a:pt x="497078" y="334137"/>
                </a:lnTo>
                <a:lnTo>
                  <a:pt x="497078" y="346456"/>
                </a:lnTo>
                <a:lnTo>
                  <a:pt x="469392" y="374396"/>
                </a:lnTo>
                <a:lnTo>
                  <a:pt x="437007" y="379476"/>
                </a:lnTo>
                <a:lnTo>
                  <a:pt x="422643" y="378929"/>
                </a:lnTo>
                <a:lnTo>
                  <a:pt x="384759" y="365493"/>
                </a:lnTo>
                <a:lnTo>
                  <a:pt x="376301" y="342900"/>
                </a:lnTo>
                <a:lnTo>
                  <a:pt x="376301" y="335280"/>
                </a:lnTo>
                <a:lnTo>
                  <a:pt x="378079" y="328549"/>
                </a:lnTo>
                <a:lnTo>
                  <a:pt x="381635" y="322707"/>
                </a:lnTo>
                <a:lnTo>
                  <a:pt x="385191" y="316738"/>
                </a:lnTo>
                <a:lnTo>
                  <a:pt x="390525" y="311150"/>
                </a:lnTo>
                <a:lnTo>
                  <a:pt x="397637" y="305816"/>
                </a:lnTo>
                <a:lnTo>
                  <a:pt x="404418" y="306336"/>
                </a:lnTo>
                <a:lnTo>
                  <a:pt x="411670" y="306743"/>
                </a:lnTo>
                <a:lnTo>
                  <a:pt x="419379" y="306997"/>
                </a:lnTo>
                <a:lnTo>
                  <a:pt x="427609" y="307086"/>
                </a:lnTo>
                <a:lnTo>
                  <a:pt x="466852" y="307086"/>
                </a:lnTo>
                <a:lnTo>
                  <a:pt x="473456" y="307975"/>
                </a:lnTo>
                <a:lnTo>
                  <a:pt x="497078" y="334137"/>
                </a:lnTo>
                <a:lnTo>
                  <a:pt x="497078" y="279603"/>
                </a:lnTo>
                <a:lnTo>
                  <a:pt x="489204" y="277583"/>
                </a:lnTo>
                <a:lnTo>
                  <a:pt x="479628" y="276275"/>
                </a:lnTo>
                <a:lnTo>
                  <a:pt x="469011" y="275844"/>
                </a:lnTo>
                <a:lnTo>
                  <a:pt x="409321" y="275844"/>
                </a:lnTo>
                <a:lnTo>
                  <a:pt x="402209" y="275336"/>
                </a:lnTo>
                <a:lnTo>
                  <a:pt x="392938" y="273050"/>
                </a:lnTo>
                <a:lnTo>
                  <a:pt x="389509" y="271145"/>
                </a:lnTo>
                <a:lnTo>
                  <a:pt x="385572" y="265938"/>
                </a:lnTo>
                <a:lnTo>
                  <a:pt x="384556" y="262001"/>
                </a:lnTo>
                <a:lnTo>
                  <a:pt x="384556" y="256794"/>
                </a:lnTo>
                <a:lnTo>
                  <a:pt x="385533" y="250939"/>
                </a:lnTo>
                <a:lnTo>
                  <a:pt x="388493" y="245008"/>
                </a:lnTo>
                <a:lnTo>
                  <a:pt x="393446" y="238988"/>
                </a:lnTo>
                <a:lnTo>
                  <a:pt x="400431" y="232918"/>
                </a:lnTo>
                <a:lnTo>
                  <a:pt x="406996" y="234848"/>
                </a:lnTo>
                <a:lnTo>
                  <a:pt x="414172" y="236245"/>
                </a:lnTo>
                <a:lnTo>
                  <a:pt x="421957" y="237083"/>
                </a:lnTo>
                <a:lnTo>
                  <a:pt x="430403" y="237363"/>
                </a:lnTo>
                <a:lnTo>
                  <a:pt x="448640" y="236207"/>
                </a:lnTo>
                <a:lnTo>
                  <a:pt x="463727" y="232918"/>
                </a:lnTo>
                <a:lnTo>
                  <a:pt x="464667" y="232714"/>
                </a:lnTo>
                <a:lnTo>
                  <a:pt x="478497" y="226923"/>
                </a:lnTo>
                <a:lnTo>
                  <a:pt x="487540" y="220599"/>
                </a:lnTo>
                <a:lnTo>
                  <a:pt x="490093" y="218821"/>
                </a:lnTo>
                <a:lnTo>
                  <a:pt x="499275" y="208610"/>
                </a:lnTo>
                <a:lnTo>
                  <a:pt x="505866" y="196443"/>
                </a:lnTo>
                <a:lnTo>
                  <a:pt x="509841" y="182321"/>
                </a:lnTo>
                <a:lnTo>
                  <a:pt x="511175" y="166243"/>
                </a:lnTo>
                <a:lnTo>
                  <a:pt x="511175" y="157607"/>
                </a:lnTo>
                <a:lnTo>
                  <a:pt x="497078" y="124333"/>
                </a:lnTo>
                <a:lnTo>
                  <a:pt x="498983" y="122047"/>
                </a:lnTo>
                <a:lnTo>
                  <a:pt x="537718" y="123571"/>
                </a:lnTo>
                <a:lnTo>
                  <a:pt x="537718" y="122047"/>
                </a:lnTo>
                <a:lnTo>
                  <a:pt x="537718" y="114681"/>
                </a:lnTo>
                <a:lnTo>
                  <a:pt x="537718" y="102362"/>
                </a:lnTo>
                <a:close/>
              </a:path>
              <a:path w="709295" h="397510">
                <a:moveTo>
                  <a:pt x="709168" y="16129"/>
                </a:moveTo>
                <a:lnTo>
                  <a:pt x="703453" y="0"/>
                </a:lnTo>
                <a:lnTo>
                  <a:pt x="674712" y="10414"/>
                </a:lnTo>
                <a:lnTo>
                  <a:pt x="649478" y="25463"/>
                </a:lnTo>
                <a:lnTo>
                  <a:pt x="609600" y="69596"/>
                </a:lnTo>
                <a:lnTo>
                  <a:pt x="585025" y="128638"/>
                </a:lnTo>
                <a:lnTo>
                  <a:pt x="576834" y="198628"/>
                </a:lnTo>
                <a:lnTo>
                  <a:pt x="578878" y="235140"/>
                </a:lnTo>
                <a:lnTo>
                  <a:pt x="595261" y="299669"/>
                </a:lnTo>
                <a:lnTo>
                  <a:pt x="627684" y="352005"/>
                </a:lnTo>
                <a:lnTo>
                  <a:pt x="674636" y="386676"/>
                </a:lnTo>
                <a:lnTo>
                  <a:pt x="703453" y="397002"/>
                </a:lnTo>
                <a:lnTo>
                  <a:pt x="708533" y="381000"/>
                </a:lnTo>
                <a:lnTo>
                  <a:pt x="685901" y="370954"/>
                </a:lnTo>
                <a:lnTo>
                  <a:pt x="666394" y="356997"/>
                </a:lnTo>
                <a:lnTo>
                  <a:pt x="636651" y="317373"/>
                </a:lnTo>
                <a:lnTo>
                  <a:pt x="618998" y="263372"/>
                </a:lnTo>
                <a:lnTo>
                  <a:pt x="613156" y="196596"/>
                </a:lnTo>
                <a:lnTo>
                  <a:pt x="614603" y="162687"/>
                </a:lnTo>
                <a:lnTo>
                  <a:pt x="626325" y="103911"/>
                </a:lnTo>
                <a:lnTo>
                  <a:pt x="650024" y="57569"/>
                </a:lnTo>
                <a:lnTo>
                  <a:pt x="686269" y="26136"/>
                </a:lnTo>
                <a:lnTo>
                  <a:pt x="709168" y="16129"/>
                </a:lnTo>
                <a:close/>
              </a:path>
            </a:pathLst>
          </a:custGeom>
          <a:solidFill>
            <a:srgbClr val="000000"/>
          </a:solidFill>
        </p:spPr>
        <p:txBody>
          <a:bodyPr wrap="square" lIns="0" tIns="0" rIns="0" bIns="0" rtlCol="0"/>
          <a:lstStyle/>
          <a:p>
            <a:endParaRPr sz="2400"/>
          </a:p>
        </p:txBody>
      </p:sp>
      <p:sp>
        <p:nvSpPr>
          <p:cNvPr id="36" name="bg object 36"/>
          <p:cNvSpPr/>
          <p:nvPr/>
        </p:nvSpPr>
        <p:spPr>
          <a:xfrm>
            <a:off x="6504939" y="3079115"/>
            <a:ext cx="3886200" cy="28575"/>
          </a:xfrm>
          <a:custGeom>
            <a:avLst/>
            <a:gdLst/>
            <a:ahLst/>
            <a:cxnLst/>
            <a:rect l="l" t="t" r="r" b="b"/>
            <a:pathLst>
              <a:path w="2914650" h="28575">
                <a:moveTo>
                  <a:pt x="2914650" y="0"/>
                </a:moveTo>
                <a:lnTo>
                  <a:pt x="0" y="0"/>
                </a:lnTo>
                <a:lnTo>
                  <a:pt x="0" y="28575"/>
                </a:lnTo>
                <a:lnTo>
                  <a:pt x="2914650" y="28575"/>
                </a:lnTo>
                <a:lnTo>
                  <a:pt x="2914650" y="0"/>
                </a:lnTo>
                <a:close/>
              </a:path>
            </a:pathLst>
          </a:custGeom>
          <a:solidFill>
            <a:srgbClr val="000000"/>
          </a:solidFill>
        </p:spPr>
        <p:txBody>
          <a:bodyPr wrap="square" lIns="0" tIns="0" rIns="0" bIns="0" rtlCol="0"/>
          <a:lstStyle/>
          <a:p>
            <a:endParaRPr sz="2400"/>
          </a:p>
        </p:txBody>
      </p:sp>
      <p:pic>
        <p:nvPicPr>
          <p:cNvPr id="37" name="bg object 37"/>
          <p:cNvPicPr/>
          <p:nvPr/>
        </p:nvPicPr>
        <p:blipFill>
          <a:blip r:embed="rId8" cstate="print"/>
          <a:stretch>
            <a:fillRect/>
          </a:stretch>
        </p:blipFill>
        <p:spPr>
          <a:xfrm>
            <a:off x="7219695" y="2526664"/>
            <a:ext cx="2431288" cy="456438"/>
          </a:xfrm>
          <a:prstGeom prst="rect">
            <a:avLst/>
          </a:prstGeom>
        </p:spPr>
      </p:pic>
      <p:sp>
        <p:nvSpPr>
          <p:cNvPr id="38" name="bg object 38"/>
          <p:cNvSpPr/>
          <p:nvPr/>
        </p:nvSpPr>
        <p:spPr>
          <a:xfrm>
            <a:off x="6512220" y="3217672"/>
            <a:ext cx="362373" cy="389890"/>
          </a:xfrm>
          <a:custGeom>
            <a:avLst/>
            <a:gdLst/>
            <a:ahLst/>
            <a:cxnLst/>
            <a:rect l="l" t="t" r="r" b="b"/>
            <a:pathLst>
              <a:path w="271779" h="389889">
                <a:moveTo>
                  <a:pt x="266446" y="0"/>
                </a:moveTo>
                <a:lnTo>
                  <a:pt x="7874" y="0"/>
                </a:lnTo>
                <a:lnTo>
                  <a:pt x="7874" y="11937"/>
                </a:lnTo>
                <a:lnTo>
                  <a:pt x="129286" y="200151"/>
                </a:lnTo>
                <a:lnTo>
                  <a:pt x="0" y="377825"/>
                </a:lnTo>
                <a:lnTo>
                  <a:pt x="0" y="389508"/>
                </a:lnTo>
                <a:lnTo>
                  <a:pt x="265303" y="389508"/>
                </a:lnTo>
                <a:lnTo>
                  <a:pt x="271399" y="287400"/>
                </a:lnTo>
                <a:lnTo>
                  <a:pt x="246887" y="287400"/>
                </a:lnTo>
                <a:lnTo>
                  <a:pt x="243681" y="303291"/>
                </a:lnTo>
                <a:lnTo>
                  <a:pt x="240284" y="315849"/>
                </a:lnTo>
                <a:lnTo>
                  <a:pt x="217297" y="346582"/>
                </a:lnTo>
                <a:lnTo>
                  <a:pt x="202057" y="349376"/>
                </a:lnTo>
                <a:lnTo>
                  <a:pt x="55625" y="349376"/>
                </a:lnTo>
                <a:lnTo>
                  <a:pt x="169925" y="192404"/>
                </a:lnTo>
                <a:lnTo>
                  <a:pt x="169925" y="176529"/>
                </a:lnTo>
                <a:lnTo>
                  <a:pt x="67945" y="21843"/>
                </a:lnTo>
                <a:lnTo>
                  <a:pt x="191897" y="21843"/>
                </a:lnTo>
                <a:lnTo>
                  <a:pt x="227457" y="45719"/>
                </a:lnTo>
                <a:lnTo>
                  <a:pt x="243839" y="93217"/>
                </a:lnTo>
                <a:lnTo>
                  <a:pt x="266446" y="93217"/>
                </a:lnTo>
                <a:lnTo>
                  <a:pt x="266446" y="0"/>
                </a:lnTo>
                <a:close/>
              </a:path>
            </a:pathLst>
          </a:custGeom>
          <a:solidFill>
            <a:srgbClr val="000000"/>
          </a:solidFill>
        </p:spPr>
        <p:txBody>
          <a:bodyPr wrap="square" lIns="0" tIns="0" rIns="0" bIns="0" rtlCol="0"/>
          <a:lstStyle/>
          <a:p>
            <a:endParaRPr sz="2400"/>
          </a:p>
        </p:txBody>
      </p:sp>
      <p:pic>
        <p:nvPicPr>
          <p:cNvPr id="39" name="bg object 39"/>
          <p:cNvPicPr/>
          <p:nvPr/>
        </p:nvPicPr>
        <p:blipFill>
          <a:blip r:embed="rId9" cstate="print"/>
          <a:stretch>
            <a:fillRect/>
          </a:stretch>
        </p:blipFill>
        <p:spPr>
          <a:xfrm>
            <a:off x="6919636" y="3493897"/>
            <a:ext cx="256200" cy="159384"/>
          </a:xfrm>
          <a:prstGeom prst="rect">
            <a:avLst/>
          </a:prstGeom>
        </p:spPr>
      </p:pic>
      <p:pic>
        <p:nvPicPr>
          <p:cNvPr id="40" name="bg object 40"/>
          <p:cNvPicPr/>
          <p:nvPr/>
        </p:nvPicPr>
        <p:blipFill>
          <a:blip r:embed="rId4" cstate="print"/>
          <a:stretch>
            <a:fillRect/>
          </a:stretch>
        </p:blipFill>
        <p:spPr>
          <a:xfrm>
            <a:off x="7220373" y="3469767"/>
            <a:ext cx="201337" cy="180848"/>
          </a:xfrm>
          <a:prstGeom prst="rect">
            <a:avLst/>
          </a:prstGeom>
        </p:spPr>
      </p:pic>
      <p:pic>
        <p:nvPicPr>
          <p:cNvPr id="41" name="bg object 41"/>
          <p:cNvPicPr/>
          <p:nvPr/>
        </p:nvPicPr>
        <p:blipFill>
          <a:blip r:embed="rId5" cstate="print"/>
          <a:stretch>
            <a:fillRect/>
          </a:stretch>
        </p:blipFill>
        <p:spPr>
          <a:xfrm>
            <a:off x="7475389" y="3451479"/>
            <a:ext cx="250783" cy="201930"/>
          </a:xfrm>
          <a:prstGeom prst="rect">
            <a:avLst/>
          </a:prstGeom>
        </p:spPr>
      </p:pic>
      <p:pic>
        <p:nvPicPr>
          <p:cNvPr id="42" name="bg object 42"/>
          <p:cNvPicPr/>
          <p:nvPr/>
        </p:nvPicPr>
        <p:blipFill>
          <a:blip r:embed="rId10" cstate="print"/>
          <a:stretch>
            <a:fillRect/>
          </a:stretch>
        </p:blipFill>
        <p:spPr>
          <a:xfrm>
            <a:off x="7867395" y="2909952"/>
            <a:ext cx="2710688" cy="724281"/>
          </a:xfrm>
          <a:prstGeom prst="rect">
            <a:avLst/>
          </a:prstGeom>
        </p:spPr>
      </p:pic>
      <p:pic>
        <p:nvPicPr>
          <p:cNvPr id="43" name="bg object 43"/>
          <p:cNvPicPr/>
          <p:nvPr/>
        </p:nvPicPr>
        <p:blipFill>
          <a:blip r:embed="rId11" cstate="print"/>
          <a:stretch>
            <a:fillRect/>
          </a:stretch>
        </p:blipFill>
        <p:spPr>
          <a:xfrm>
            <a:off x="762001" y="304737"/>
            <a:ext cx="10204535" cy="642937"/>
          </a:xfrm>
          <a:prstGeom prst="rect">
            <a:avLst/>
          </a:prstGeom>
        </p:spPr>
      </p:pic>
      <p:sp>
        <p:nvSpPr>
          <p:cNvPr id="2" name="Holder 2"/>
          <p:cNvSpPr>
            <a:spLocks noGrp="1"/>
          </p:cNvSpPr>
          <p:nvPr>
            <p:ph type="ctrTitle"/>
          </p:nvPr>
        </p:nvSpPr>
        <p:spPr>
          <a:xfrm>
            <a:off x="715434" y="1559813"/>
            <a:ext cx="10761133" cy="492443"/>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822959" y="4407853"/>
            <a:ext cx="10546080" cy="492443"/>
          </a:xfrm>
          <a:prstGeom prst="rect">
            <a:avLst/>
          </a:prstGeom>
        </p:spPr>
        <p:txBody>
          <a:bodyPr wrap="square" lIns="0" tIns="0" rIns="0" bIns="0">
            <a:spAutoFit/>
          </a:bodyPr>
          <a:lstStyle>
            <a:lvl1pPr>
              <a:defRPr sz="3200" b="1" i="0">
                <a:solidFill>
                  <a:srgbClr val="EFAC0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00" b="0" i="0">
                <a:solidFill>
                  <a:srgbClr val="3E3E3E"/>
                </a:solidFill>
                <a:latin typeface="Calibri"/>
                <a:cs typeface="Calibri"/>
              </a:defRPr>
            </a:lvl1pPr>
          </a:lstStyle>
          <a:p>
            <a:pPr marL="12700">
              <a:lnSpc>
                <a:spcPts val="955"/>
              </a:lnSpc>
            </a:pPr>
            <a:r>
              <a:rPr lang="en-IL" spc="-5"/>
              <a:t>2</a:t>
            </a:r>
            <a:r>
              <a:rPr lang="en-IL" spc="25"/>
              <a:t>/</a:t>
            </a:r>
            <a:r>
              <a:rPr lang="en-IL" spc="-5"/>
              <a:t>16</a:t>
            </a:r>
            <a:r>
              <a:rPr lang="en-IL" spc="25"/>
              <a:t>/</a:t>
            </a:r>
            <a:r>
              <a:rPr lang="en-IL" spc="-5"/>
              <a:t>202</a:t>
            </a:r>
            <a:r>
              <a:rPr lang="en-IL"/>
              <a:t>3</a:t>
            </a:r>
            <a:endParaRPr lang="en-IL"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6" name="Holder 6"/>
          <p:cNvSpPr>
            <a:spLocks noGrp="1"/>
          </p:cNvSpPr>
          <p:nvPr>
            <p:ph type="sldNum" sz="quarter" idx="7"/>
          </p:nvPr>
        </p:nvSpPr>
        <p:spPr/>
        <p:txBody>
          <a:bodyPr lIns="0" tIns="0" rIns="0" bIns="0"/>
          <a:lstStyle>
            <a:lvl1pPr>
              <a:defRPr sz="900" b="0" i="0">
                <a:solidFill>
                  <a:srgbClr val="3E3E3E"/>
                </a:solidFill>
                <a:latin typeface="Calibri"/>
                <a:cs typeface="Calibri"/>
              </a:defRPr>
            </a:lvl1pPr>
          </a:lstStyle>
          <a:p>
            <a:pPr marL="38100">
              <a:lnSpc>
                <a:spcPts val="955"/>
              </a:lnSpc>
            </a:pPr>
            <a:fld id="{81D60167-4931-47E6-BA6A-407CBD079E47}" type="slidenum">
              <a:rPr lang="en-IL" smtClean="0"/>
              <a:pPr marL="38100">
                <a:lnSpc>
                  <a:spcPts val="955"/>
                </a:lnSpc>
              </a:pPr>
              <a:t>‹#›</a:t>
            </a:fld>
            <a:endParaRPr lang="en-IL" dirty="0"/>
          </a:p>
        </p:txBody>
      </p:sp>
    </p:spTree>
    <p:extLst>
      <p:ext uri="{BB962C8B-B14F-4D97-AF65-F5344CB8AC3E}">
        <p14:creationId xmlns:p14="http://schemas.microsoft.com/office/powerpoint/2010/main" val="3359630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5FB5CC"/>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75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00" b="0" i="0">
                <a:solidFill>
                  <a:srgbClr val="3E3E3E"/>
                </a:solidFill>
                <a:latin typeface="Calibri"/>
                <a:cs typeface="Calibri"/>
              </a:defRPr>
            </a:lvl1pPr>
          </a:lstStyle>
          <a:p>
            <a:pPr marL="12700">
              <a:lnSpc>
                <a:spcPts val="955"/>
              </a:lnSpc>
            </a:pPr>
            <a:r>
              <a:rPr lang="en-IL" spc="-5"/>
              <a:t>2</a:t>
            </a:r>
            <a:r>
              <a:rPr lang="en-IL" spc="25"/>
              <a:t>/</a:t>
            </a:r>
            <a:r>
              <a:rPr lang="en-IL" spc="-5"/>
              <a:t>16</a:t>
            </a:r>
            <a:r>
              <a:rPr lang="en-IL" spc="25"/>
              <a:t>/</a:t>
            </a:r>
            <a:r>
              <a:rPr lang="en-IL" spc="-5"/>
              <a:t>202</a:t>
            </a:r>
            <a:r>
              <a:rPr lang="en-IL"/>
              <a:t>3</a:t>
            </a:r>
            <a:endParaRPr lang="en-IL"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6" name="Holder 6"/>
          <p:cNvSpPr>
            <a:spLocks noGrp="1"/>
          </p:cNvSpPr>
          <p:nvPr>
            <p:ph type="sldNum" sz="quarter" idx="7"/>
          </p:nvPr>
        </p:nvSpPr>
        <p:spPr/>
        <p:txBody>
          <a:bodyPr lIns="0" tIns="0" rIns="0" bIns="0"/>
          <a:lstStyle>
            <a:lvl1pPr>
              <a:defRPr sz="900" b="0" i="0">
                <a:solidFill>
                  <a:srgbClr val="3E3E3E"/>
                </a:solidFill>
                <a:latin typeface="Calibri"/>
                <a:cs typeface="Calibri"/>
              </a:defRPr>
            </a:lvl1pPr>
          </a:lstStyle>
          <a:p>
            <a:pPr marL="38100">
              <a:lnSpc>
                <a:spcPts val="955"/>
              </a:lnSpc>
            </a:pPr>
            <a:fld id="{81D60167-4931-47E6-BA6A-407CBD079E47}" type="slidenum">
              <a:rPr lang="en-IL" smtClean="0"/>
              <a:pPr marL="38100">
                <a:lnSpc>
                  <a:spcPts val="955"/>
                </a:lnSpc>
              </a:pPr>
              <a:t>‹#›</a:t>
            </a:fld>
            <a:endParaRPr lang="en-IL" dirty="0"/>
          </a:p>
        </p:txBody>
      </p:sp>
    </p:spTree>
    <p:extLst>
      <p:ext uri="{BB962C8B-B14F-4D97-AF65-F5344CB8AC3E}">
        <p14:creationId xmlns:p14="http://schemas.microsoft.com/office/powerpoint/2010/main" val="2799244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999427"/>
            <a:ext cx="12192000" cy="110489"/>
          </a:xfrm>
          <a:prstGeom prst="rect">
            <a:avLst/>
          </a:prstGeom>
        </p:spPr>
      </p:pic>
      <p:sp>
        <p:nvSpPr>
          <p:cNvPr id="17" name="bg object 17"/>
          <p:cNvSpPr/>
          <p:nvPr/>
        </p:nvSpPr>
        <p:spPr>
          <a:xfrm>
            <a:off x="0" y="1019176"/>
            <a:ext cx="12192000" cy="47625"/>
          </a:xfrm>
          <a:custGeom>
            <a:avLst/>
            <a:gdLst/>
            <a:ahLst/>
            <a:cxnLst/>
            <a:rect l="l" t="t" r="r" b="b"/>
            <a:pathLst>
              <a:path w="9144000" h="47625">
                <a:moveTo>
                  <a:pt x="9144000" y="0"/>
                </a:moveTo>
                <a:lnTo>
                  <a:pt x="0" y="0"/>
                </a:lnTo>
                <a:lnTo>
                  <a:pt x="0" y="47625"/>
                </a:lnTo>
                <a:lnTo>
                  <a:pt x="9144000" y="47625"/>
                </a:lnTo>
                <a:lnTo>
                  <a:pt x="9144000" y="0"/>
                </a:lnTo>
                <a:close/>
              </a:path>
            </a:pathLst>
          </a:custGeom>
          <a:solidFill>
            <a:srgbClr val="FFFFFF"/>
          </a:solidFill>
        </p:spPr>
        <p:txBody>
          <a:bodyPr wrap="square" lIns="0" tIns="0" rIns="0" bIns="0" rtlCol="0"/>
          <a:lstStyle/>
          <a:p>
            <a:endParaRPr sz="2400"/>
          </a:p>
        </p:txBody>
      </p:sp>
      <p:sp>
        <p:nvSpPr>
          <p:cNvPr id="18" name="bg object 18"/>
          <p:cNvSpPr/>
          <p:nvPr/>
        </p:nvSpPr>
        <p:spPr>
          <a:xfrm>
            <a:off x="0" y="0"/>
            <a:ext cx="12192000" cy="1019175"/>
          </a:xfrm>
          <a:custGeom>
            <a:avLst/>
            <a:gdLst/>
            <a:ahLst/>
            <a:cxnLst/>
            <a:rect l="l" t="t" r="r" b="b"/>
            <a:pathLst>
              <a:path w="9144000" h="1019175">
                <a:moveTo>
                  <a:pt x="9144000" y="0"/>
                </a:moveTo>
                <a:lnTo>
                  <a:pt x="0" y="0"/>
                </a:lnTo>
                <a:lnTo>
                  <a:pt x="0" y="1019175"/>
                </a:lnTo>
                <a:lnTo>
                  <a:pt x="9144000" y="1019175"/>
                </a:lnTo>
                <a:lnTo>
                  <a:pt x="9144000" y="0"/>
                </a:lnTo>
                <a:close/>
              </a:path>
            </a:pathLst>
          </a:custGeom>
          <a:solidFill>
            <a:srgbClr val="000000"/>
          </a:solidFill>
        </p:spPr>
        <p:txBody>
          <a:bodyPr wrap="square" lIns="0" tIns="0" rIns="0" bIns="0" rtlCol="0"/>
          <a:lstStyle/>
          <a:p>
            <a:endParaRPr sz="2400"/>
          </a:p>
        </p:txBody>
      </p:sp>
      <p:pic>
        <p:nvPicPr>
          <p:cNvPr id="19" name="bg object 19"/>
          <p:cNvPicPr/>
          <p:nvPr/>
        </p:nvPicPr>
        <p:blipFill>
          <a:blip r:embed="rId3" cstate="print"/>
          <a:stretch>
            <a:fillRect/>
          </a:stretch>
        </p:blipFill>
        <p:spPr>
          <a:xfrm>
            <a:off x="749300" y="333312"/>
            <a:ext cx="7804235" cy="452437"/>
          </a:xfrm>
          <a:prstGeom prst="rect">
            <a:avLst/>
          </a:prstGeom>
        </p:spPr>
      </p:pic>
      <p:sp>
        <p:nvSpPr>
          <p:cNvPr id="20" name="bg object 20"/>
          <p:cNvSpPr/>
          <p:nvPr/>
        </p:nvSpPr>
        <p:spPr>
          <a:xfrm>
            <a:off x="1454640" y="1945639"/>
            <a:ext cx="702733" cy="379730"/>
          </a:xfrm>
          <a:custGeom>
            <a:avLst/>
            <a:gdLst/>
            <a:ahLst/>
            <a:cxnLst/>
            <a:rect l="l" t="t" r="r" b="b"/>
            <a:pathLst>
              <a:path w="527050" h="379730">
                <a:moveTo>
                  <a:pt x="405587" y="0"/>
                </a:moveTo>
                <a:lnTo>
                  <a:pt x="400253" y="15367"/>
                </a:lnTo>
                <a:lnTo>
                  <a:pt x="422232" y="24895"/>
                </a:lnTo>
                <a:lnTo>
                  <a:pt x="441115" y="38068"/>
                </a:lnTo>
                <a:lnTo>
                  <a:pt x="469595" y="75437"/>
                </a:lnTo>
                <a:lnTo>
                  <a:pt x="486454" y="125856"/>
                </a:lnTo>
                <a:lnTo>
                  <a:pt x="492074" y="187706"/>
                </a:lnTo>
                <a:lnTo>
                  <a:pt x="490667" y="221192"/>
                </a:lnTo>
                <a:lnTo>
                  <a:pt x="479376" y="278878"/>
                </a:lnTo>
                <a:lnTo>
                  <a:pt x="456752" y="323959"/>
                </a:lnTo>
                <a:lnTo>
                  <a:pt x="422462" y="354387"/>
                </a:lnTo>
                <a:lnTo>
                  <a:pt x="400888" y="363982"/>
                </a:lnTo>
                <a:lnTo>
                  <a:pt x="405587" y="379349"/>
                </a:lnTo>
                <a:lnTo>
                  <a:pt x="457387" y="355060"/>
                </a:lnTo>
                <a:lnTo>
                  <a:pt x="495376" y="313055"/>
                </a:lnTo>
                <a:lnTo>
                  <a:pt x="518807" y="256778"/>
                </a:lnTo>
                <a:lnTo>
                  <a:pt x="526618" y="189737"/>
                </a:lnTo>
                <a:lnTo>
                  <a:pt x="524665" y="154949"/>
                </a:lnTo>
                <a:lnTo>
                  <a:pt x="509044" y="93279"/>
                </a:lnTo>
                <a:lnTo>
                  <a:pt x="477989" y="43112"/>
                </a:lnTo>
                <a:lnTo>
                  <a:pt x="433118" y="9878"/>
                </a:lnTo>
                <a:lnTo>
                  <a:pt x="405587" y="0"/>
                </a:lnTo>
                <a:close/>
              </a:path>
              <a:path w="527050" h="379730">
                <a:moveTo>
                  <a:pt x="120992" y="0"/>
                </a:moveTo>
                <a:lnTo>
                  <a:pt x="69376" y="24257"/>
                </a:lnTo>
                <a:lnTo>
                  <a:pt x="31305" y="66421"/>
                </a:lnTo>
                <a:lnTo>
                  <a:pt x="7827" y="122793"/>
                </a:lnTo>
                <a:lnTo>
                  <a:pt x="0" y="189737"/>
                </a:lnTo>
                <a:lnTo>
                  <a:pt x="1950" y="224597"/>
                </a:lnTo>
                <a:lnTo>
                  <a:pt x="17552" y="286267"/>
                </a:lnTo>
                <a:lnTo>
                  <a:pt x="48517" y="336272"/>
                </a:lnTo>
                <a:lnTo>
                  <a:pt x="93413" y="369419"/>
                </a:lnTo>
                <a:lnTo>
                  <a:pt x="120992" y="379349"/>
                </a:lnTo>
                <a:lnTo>
                  <a:pt x="125793" y="363982"/>
                </a:lnTo>
                <a:lnTo>
                  <a:pt x="104176" y="354387"/>
                </a:lnTo>
                <a:lnTo>
                  <a:pt x="85521" y="341042"/>
                </a:lnTo>
                <a:lnTo>
                  <a:pt x="57099" y="303149"/>
                </a:lnTo>
                <a:lnTo>
                  <a:pt x="40228" y="251571"/>
                </a:lnTo>
                <a:lnTo>
                  <a:pt x="34607" y="187706"/>
                </a:lnTo>
                <a:lnTo>
                  <a:pt x="36012" y="155340"/>
                </a:lnTo>
                <a:lnTo>
                  <a:pt x="47257" y="99230"/>
                </a:lnTo>
                <a:lnTo>
                  <a:pt x="69867" y="54907"/>
                </a:lnTo>
                <a:lnTo>
                  <a:pt x="104519" y="24895"/>
                </a:lnTo>
                <a:lnTo>
                  <a:pt x="126403" y="15367"/>
                </a:lnTo>
                <a:lnTo>
                  <a:pt x="120992" y="0"/>
                </a:lnTo>
                <a:close/>
              </a:path>
            </a:pathLst>
          </a:custGeom>
          <a:solidFill>
            <a:srgbClr val="000000"/>
          </a:solidFill>
        </p:spPr>
        <p:txBody>
          <a:bodyPr wrap="square" lIns="0" tIns="0" rIns="0" bIns="0" rtlCol="0"/>
          <a:lstStyle/>
          <a:p>
            <a:endParaRPr sz="2400"/>
          </a:p>
        </p:txBody>
      </p:sp>
      <p:sp>
        <p:nvSpPr>
          <p:cNvPr id="2" name="Holder 2"/>
          <p:cNvSpPr>
            <a:spLocks noGrp="1"/>
          </p:cNvSpPr>
          <p:nvPr>
            <p:ph type="title"/>
          </p:nvPr>
        </p:nvSpPr>
        <p:spPr/>
        <p:txBody>
          <a:bodyPr lIns="0" tIns="0" rIns="0" bIns="0"/>
          <a:lstStyle>
            <a:lvl1pPr>
              <a:defRPr sz="3200" b="1" i="0">
                <a:solidFill>
                  <a:srgbClr val="5FB5CC"/>
                </a:solidFill>
                <a:latin typeface="Calibri"/>
                <a:cs typeface="Calibri"/>
              </a:defRPr>
            </a:lvl1pPr>
          </a:lstStyle>
          <a:p>
            <a:endParaRPr/>
          </a:p>
        </p:txBody>
      </p:sp>
      <p:sp>
        <p:nvSpPr>
          <p:cNvPr id="3" name="Holder 3"/>
          <p:cNvSpPr>
            <a:spLocks noGrp="1"/>
          </p:cNvSpPr>
          <p:nvPr>
            <p:ph sz="half" idx="2"/>
          </p:nvPr>
        </p:nvSpPr>
        <p:spPr>
          <a:xfrm>
            <a:off x="609600" y="1577340"/>
            <a:ext cx="5303520" cy="42319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2319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0" i="0">
                <a:solidFill>
                  <a:srgbClr val="3E3E3E"/>
                </a:solidFill>
                <a:latin typeface="Calibri"/>
                <a:cs typeface="Calibri"/>
              </a:defRPr>
            </a:lvl1pPr>
          </a:lstStyle>
          <a:p>
            <a:pPr marL="12700">
              <a:lnSpc>
                <a:spcPts val="955"/>
              </a:lnSpc>
            </a:pPr>
            <a:r>
              <a:rPr lang="en-IL" spc="-5"/>
              <a:t>2</a:t>
            </a:r>
            <a:r>
              <a:rPr lang="en-IL" spc="25"/>
              <a:t>/</a:t>
            </a:r>
            <a:r>
              <a:rPr lang="en-IL" spc="-5"/>
              <a:t>16</a:t>
            </a:r>
            <a:r>
              <a:rPr lang="en-IL" spc="25"/>
              <a:t>/</a:t>
            </a:r>
            <a:r>
              <a:rPr lang="en-IL" spc="-5"/>
              <a:t>202</a:t>
            </a:r>
            <a:r>
              <a:rPr lang="en-IL"/>
              <a:t>3</a:t>
            </a:r>
            <a:endParaRPr lang="en-IL"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7" name="Holder 7"/>
          <p:cNvSpPr>
            <a:spLocks noGrp="1"/>
          </p:cNvSpPr>
          <p:nvPr>
            <p:ph type="sldNum" sz="quarter" idx="7"/>
          </p:nvPr>
        </p:nvSpPr>
        <p:spPr/>
        <p:txBody>
          <a:bodyPr lIns="0" tIns="0" rIns="0" bIns="0"/>
          <a:lstStyle>
            <a:lvl1pPr>
              <a:defRPr sz="900" b="0" i="0">
                <a:solidFill>
                  <a:srgbClr val="3E3E3E"/>
                </a:solidFill>
                <a:latin typeface="Calibri"/>
                <a:cs typeface="Calibri"/>
              </a:defRPr>
            </a:lvl1pPr>
          </a:lstStyle>
          <a:p>
            <a:pPr marL="38100">
              <a:lnSpc>
                <a:spcPts val="955"/>
              </a:lnSpc>
            </a:pPr>
            <a:fld id="{81D60167-4931-47E6-BA6A-407CBD079E47}" type="slidenum">
              <a:rPr lang="en-IL" smtClean="0"/>
              <a:pPr marL="38100">
                <a:lnSpc>
                  <a:spcPts val="955"/>
                </a:lnSpc>
              </a:pPr>
              <a:t>‹#›</a:t>
            </a:fld>
            <a:endParaRPr lang="en-IL" dirty="0"/>
          </a:p>
        </p:txBody>
      </p:sp>
    </p:spTree>
    <p:extLst>
      <p:ext uri="{BB962C8B-B14F-4D97-AF65-F5344CB8AC3E}">
        <p14:creationId xmlns:p14="http://schemas.microsoft.com/office/powerpoint/2010/main" val="3622344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5FB5CC"/>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900" b="0" i="0">
                <a:solidFill>
                  <a:srgbClr val="3E3E3E"/>
                </a:solidFill>
                <a:latin typeface="Calibri"/>
                <a:cs typeface="Calibri"/>
              </a:defRPr>
            </a:lvl1pPr>
          </a:lstStyle>
          <a:p>
            <a:pPr marL="12700">
              <a:lnSpc>
                <a:spcPts val="955"/>
              </a:lnSpc>
            </a:pPr>
            <a:r>
              <a:rPr lang="en-IL" spc="-5"/>
              <a:t>2</a:t>
            </a:r>
            <a:r>
              <a:rPr lang="en-IL" spc="25"/>
              <a:t>/</a:t>
            </a:r>
            <a:r>
              <a:rPr lang="en-IL" spc="-5"/>
              <a:t>16</a:t>
            </a:r>
            <a:r>
              <a:rPr lang="en-IL" spc="25"/>
              <a:t>/</a:t>
            </a:r>
            <a:r>
              <a:rPr lang="en-IL" spc="-5"/>
              <a:t>202</a:t>
            </a:r>
            <a:r>
              <a:rPr lang="en-IL"/>
              <a:t>3</a:t>
            </a:r>
            <a:endParaRPr lang="en-IL"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5" name="Holder 5"/>
          <p:cNvSpPr>
            <a:spLocks noGrp="1"/>
          </p:cNvSpPr>
          <p:nvPr>
            <p:ph type="sldNum" sz="quarter" idx="7"/>
          </p:nvPr>
        </p:nvSpPr>
        <p:spPr/>
        <p:txBody>
          <a:bodyPr lIns="0" tIns="0" rIns="0" bIns="0"/>
          <a:lstStyle>
            <a:lvl1pPr>
              <a:defRPr sz="900" b="0" i="0">
                <a:solidFill>
                  <a:srgbClr val="3E3E3E"/>
                </a:solidFill>
                <a:latin typeface="Calibri"/>
                <a:cs typeface="Calibri"/>
              </a:defRPr>
            </a:lvl1pPr>
          </a:lstStyle>
          <a:p>
            <a:pPr marL="38100">
              <a:lnSpc>
                <a:spcPts val="955"/>
              </a:lnSpc>
            </a:pPr>
            <a:fld id="{81D60167-4931-47E6-BA6A-407CBD079E47}" type="slidenum">
              <a:rPr lang="en-IL" smtClean="0"/>
              <a:pPr marL="38100">
                <a:lnSpc>
                  <a:spcPts val="955"/>
                </a:lnSpc>
              </a:pPr>
              <a:t>‹#›</a:t>
            </a:fld>
            <a:endParaRPr lang="en-IL" dirty="0"/>
          </a:p>
        </p:txBody>
      </p:sp>
    </p:spTree>
    <p:extLst>
      <p:ext uri="{BB962C8B-B14F-4D97-AF65-F5344CB8AC3E}">
        <p14:creationId xmlns:p14="http://schemas.microsoft.com/office/powerpoint/2010/main" val="267736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00" b="0" i="0">
                <a:solidFill>
                  <a:srgbClr val="3E3E3E"/>
                </a:solidFill>
                <a:latin typeface="Calibri"/>
                <a:cs typeface="Calibri"/>
              </a:defRPr>
            </a:lvl1pPr>
          </a:lstStyle>
          <a:p>
            <a:pPr marL="12700">
              <a:lnSpc>
                <a:spcPts val="955"/>
              </a:lnSpc>
            </a:pPr>
            <a:r>
              <a:rPr lang="en-IL" spc="-5"/>
              <a:t>2</a:t>
            </a:r>
            <a:r>
              <a:rPr lang="en-IL" spc="25"/>
              <a:t>/</a:t>
            </a:r>
            <a:r>
              <a:rPr lang="en-IL" spc="-5"/>
              <a:t>16</a:t>
            </a:r>
            <a:r>
              <a:rPr lang="en-IL" spc="25"/>
              <a:t>/</a:t>
            </a:r>
            <a:r>
              <a:rPr lang="en-IL" spc="-5"/>
              <a:t>202</a:t>
            </a:r>
            <a:r>
              <a:rPr lang="en-IL"/>
              <a:t>3</a:t>
            </a:r>
            <a:endParaRPr lang="en-IL"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4" name="Holder 4"/>
          <p:cNvSpPr>
            <a:spLocks noGrp="1"/>
          </p:cNvSpPr>
          <p:nvPr>
            <p:ph type="sldNum" sz="quarter" idx="7"/>
          </p:nvPr>
        </p:nvSpPr>
        <p:spPr/>
        <p:txBody>
          <a:bodyPr lIns="0" tIns="0" rIns="0" bIns="0"/>
          <a:lstStyle>
            <a:lvl1pPr>
              <a:defRPr sz="900" b="0" i="0">
                <a:solidFill>
                  <a:srgbClr val="3E3E3E"/>
                </a:solidFill>
                <a:latin typeface="Calibri"/>
                <a:cs typeface="Calibri"/>
              </a:defRPr>
            </a:lvl1pPr>
          </a:lstStyle>
          <a:p>
            <a:pPr marL="38100">
              <a:lnSpc>
                <a:spcPts val="955"/>
              </a:lnSpc>
            </a:pPr>
            <a:fld id="{81D60167-4931-47E6-BA6A-407CBD079E47}" type="slidenum">
              <a:rPr lang="en-IL" smtClean="0"/>
              <a:pPr marL="38100">
                <a:lnSpc>
                  <a:spcPts val="955"/>
                </a:lnSpc>
              </a:pPr>
              <a:t>‹#›</a:t>
            </a:fld>
            <a:endParaRPr lang="en-IL" dirty="0"/>
          </a:p>
        </p:txBody>
      </p:sp>
    </p:spTree>
    <p:extLst>
      <p:ext uri="{BB962C8B-B14F-4D97-AF65-F5344CB8AC3E}">
        <p14:creationId xmlns:p14="http://schemas.microsoft.com/office/powerpoint/2010/main" val="613968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492443"/>
          </a:xfrm>
        </p:spPr>
        <p:txBody>
          <a:bodyPr/>
          <a:lstStyle/>
          <a:p>
            <a:r>
              <a:rPr lang="en-US"/>
              <a:t>Click to edit Master title style</a:t>
            </a:r>
          </a:p>
        </p:txBody>
      </p:sp>
      <p:sp>
        <p:nvSpPr>
          <p:cNvPr id="3" name="Subtitle 2"/>
          <p:cNvSpPr>
            <a:spLocks noGrp="1"/>
          </p:cNvSpPr>
          <p:nvPr>
            <p:ph type="subTitle" idx="1"/>
          </p:nvPr>
        </p:nvSpPr>
        <p:spPr>
          <a:xfrm>
            <a:off x="1828800" y="3886201"/>
            <a:ext cx="8534400" cy="423193"/>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09600" y="6377941"/>
            <a:ext cx="2804160" cy="369332"/>
          </a:xfr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739563" y="6736715"/>
            <a:ext cx="698500" cy="138499"/>
          </a:xfr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11606613" y="6736715"/>
            <a:ext cx="254000" cy="138499"/>
          </a:xfrm>
          <a:ln/>
        </p:spPr>
        <p:txBody>
          <a:bodyPr/>
          <a:lstStyle>
            <a:lvl1pPr>
              <a:defRPr/>
            </a:lvl1pPr>
          </a:lstStyle>
          <a:p>
            <a:pPr>
              <a:defRPr/>
            </a:pPr>
            <a:fld id="{52BB9BE1-CC02-4630-A187-1FA3D78B1A24}" type="slidenum">
              <a:rPr lang="en-US"/>
              <a:pPr>
                <a:defRPr/>
              </a:pPr>
              <a:t>‹#›</a:t>
            </a:fld>
            <a:endParaRPr lang="en-US"/>
          </a:p>
        </p:txBody>
      </p:sp>
    </p:spTree>
    <p:extLst>
      <p:ext uri="{BB962C8B-B14F-4D97-AF65-F5344CB8AC3E}">
        <p14:creationId xmlns:p14="http://schemas.microsoft.com/office/powerpoint/2010/main" val="396388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22F04A-322B-43F6-BEAB-CD35C79274F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F21EF5-35FC-4AD5-A322-9C505146AC7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938C2C-7141-4F6A-983F-3A5B120D686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EDC7BCB-6A3F-4389-B2C9-E2A9ABD5F1F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893EF84-E8F8-4E6E-8C7D-C95FEE3327E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6D31735-E4C8-4802-BFC4-204C801C9C0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EB8A071-154C-44B9-81F5-223F896F3F1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55106C-FE66-4FA0-A483-7BE5A6B8415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3380A581-31E6-40D7-A2A7-3BBF07DC31C0}" type="slidenum">
              <a:rPr lang="en-US"/>
              <a:pPr>
                <a:defRPr/>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999427"/>
            <a:ext cx="12192000" cy="110489"/>
          </a:xfrm>
          <a:prstGeom prst="rect">
            <a:avLst/>
          </a:prstGeom>
        </p:spPr>
      </p:pic>
      <p:sp>
        <p:nvSpPr>
          <p:cNvPr id="17" name="bg object 17"/>
          <p:cNvSpPr/>
          <p:nvPr/>
        </p:nvSpPr>
        <p:spPr>
          <a:xfrm>
            <a:off x="0" y="1019176"/>
            <a:ext cx="12192000" cy="47625"/>
          </a:xfrm>
          <a:custGeom>
            <a:avLst/>
            <a:gdLst/>
            <a:ahLst/>
            <a:cxnLst/>
            <a:rect l="l" t="t" r="r" b="b"/>
            <a:pathLst>
              <a:path w="9144000" h="47625">
                <a:moveTo>
                  <a:pt x="9144000" y="0"/>
                </a:moveTo>
                <a:lnTo>
                  <a:pt x="0" y="0"/>
                </a:lnTo>
                <a:lnTo>
                  <a:pt x="0" y="47625"/>
                </a:lnTo>
                <a:lnTo>
                  <a:pt x="9144000" y="47625"/>
                </a:lnTo>
                <a:lnTo>
                  <a:pt x="9144000" y="0"/>
                </a:lnTo>
                <a:close/>
              </a:path>
            </a:pathLst>
          </a:custGeom>
          <a:solidFill>
            <a:srgbClr val="FFFFFF"/>
          </a:solidFill>
        </p:spPr>
        <p:txBody>
          <a:bodyPr wrap="square" lIns="0" tIns="0" rIns="0" bIns="0" rtlCol="0"/>
          <a:lstStyle/>
          <a:p>
            <a:endParaRPr sz="2400"/>
          </a:p>
        </p:txBody>
      </p:sp>
      <p:sp>
        <p:nvSpPr>
          <p:cNvPr id="18" name="bg object 18"/>
          <p:cNvSpPr/>
          <p:nvPr/>
        </p:nvSpPr>
        <p:spPr>
          <a:xfrm>
            <a:off x="0" y="0"/>
            <a:ext cx="12192000" cy="1019175"/>
          </a:xfrm>
          <a:custGeom>
            <a:avLst/>
            <a:gdLst/>
            <a:ahLst/>
            <a:cxnLst/>
            <a:rect l="l" t="t" r="r" b="b"/>
            <a:pathLst>
              <a:path w="9144000" h="1019175">
                <a:moveTo>
                  <a:pt x="9144000" y="0"/>
                </a:moveTo>
                <a:lnTo>
                  <a:pt x="0" y="0"/>
                </a:lnTo>
                <a:lnTo>
                  <a:pt x="0" y="1019175"/>
                </a:lnTo>
                <a:lnTo>
                  <a:pt x="9144000" y="1019175"/>
                </a:lnTo>
                <a:lnTo>
                  <a:pt x="9144000" y="0"/>
                </a:lnTo>
                <a:close/>
              </a:path>
            </a:pathLst>
          </a:custGeom>
          <a:solidFill>
            <a:srgbClr val="000000"/>
          </a:solidFill>
        </p:spPr>
        <p:txBody>
          <a:bodyPr wrap="square" lIns="0" tIns="0" rIns="0" bIns="0" rtlCol="0"/>
          <a:lstStyle/>
          <a:p>
            <a:endParaRPr sz="2400"/>
          </a:p>
        </p:txBody>
      </p:sp>
      <p:sp>
        <p:nvSpPr>
          <p:cNvPr id="2" name="Holder 2"/>
          <p:cNvSpPr>
            <a:spLocks noGrp="1"/>
          </p:cNvSpPr>
          <p:nvPr>
            <p:ph type="title"/>
          </p:nvPr>
        </p:nvSpPr>
        <p:spPr>
          <a:xfrm>
            <a:off x="186690" y="1270888"/>
            <a:ext cx="11818620" cy="492443"/>
          </a:xfrm>
          <a:prstGeom prst="rect">
            <a:avLst/>
          </a:prstGeom>
        </p:spPr>
        <p:txBody>
          <a:bodyPr wrap="square" lIns="0" tIns="0" rIns="0" bIns="0">
            <a:spAutoFit/>
          </a:bodyPr>
          <a:lstStyle>
            <a:lvl1pPr>
              <a:defRPr sz="3200" b="1" i="0">
                <a:solidFill>
                  <a:srgbClr val="5FB5CC"/>
                </a:solidFill>
                <a:latin typeface="Calibri"/>
                <a:cs typeface="Calibri"/>
              </a:defRPr>
            </a:lvl1pPr>
          </a:lstStyle>
          <a:p>
            <a:endParaRPr/>
          </a:p>
        </p:txBody>
      </p:sp>
      <p:sp>
        <p:nvSpPr>
          <p:cNvPr id="3" name="Holder 3"/>
          <p:cNvSpPr>
            <a:spLocks noGrp="1"/>
          </p:cNvSpPr>
          <p:nvPr>
            <p:ph type="body" idx="1"/>
          </p:nvPr>
        </p:nvSpPr>
        <p:spPr>
          <a:xfrm>
            <a:off x="1259840" y="2324228"/>
            <a:ext cx="10662920" cy="423193"/>
          </a:xfrm>
          <a:prstGeom prst="rect">
            <a:avLst/>
          </a:prstGeom>
        </p:spPr>
        <p:txBody>
          <a:bodyPr wrap="square" lIns="0" tIns="0" rIns="0" bIns="0">
            <a:spAutoFit/>
          </a:bodyPr>
          <a:lstStyle>
            <a:lvl1pPr>
              <a:defRPr sz="275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739563" y="6736715"/>
            <a:ext cx="698500" cy="128240"/>
          </a:xfrm>
          <a:prstGeom prst="rect">
            <a:avLst/>
          </a:prstGeom>
        </p:spPr>
        <p:txBody>
          <a:bodyPr wrap="square" lIns="0" tIns="0" rIns="0" bIns="0">
            <a:spAutoFit/>
          </a:bodyPr>
          <a:lstStyle>
            <a:lvl1pPr>
              <a:defRPr sz="900" b="0" i="0">
                <a:solidFill>
                  <a:srgbClr val="3E3E3E"/>
                </a:solidFill>
                <a:latin typeface="Calibri"/>
                <a:cs typeface="Calibri"/>
              </a:defRPr>
            </a:lvl1pPr>
          </a:lstStyle>
          <a:p>
            <a:pPr marL="12700">
              <a:lnSpc>
                <a:spcPts val="955"/>
              </a:lnSpc>
            </a:pPr>
            <a:r>
              <a:rPr lang="en-IL" spc="-5"/>
              <a:t>2</a:t>
            </a:r>
            <a:r>
              <a:rPr lang="en-IL" spc="25"/>
              <a:t>/</a:t>
            </a:r>
            <a:r>
              <a:rPr lang="en-IL" spc="-5"/>
              <a:t>16</a:t>
            </a:r>
            <a:r>
              <a:rPr lang="en-IL" spc="25"/>
              <a:t>/</a:t>
            </a:r>
            <a:r>
              <a:rPr lang="en-IL" spc="-5"/>
              <a:t>202</a:t>
            </a:r>
            <a:r>
              <a:rPr lang="en-IL"/>
              <a:t>3</a:t>
            </a:r>
            <a:endParaRPr lang="en-IL" dirty="0"/>
          </a:p>
        </p:txBody>
      </p:sp>
      <p:sp>
        <p:nvSpPr>
          <p:cNvPr id="5" name="Holder 5"/>
          <p:cNvSpPr>
            <a:spLocks noGrp="1"/>
          </p:cNvSpPr>
          <p:nvPr>
            <p:ph type="dt" sz="half" idx="6"/>
          </p:nvPr>
        </p:nvSpPr>
        <p:spPr>
          <a:xfrm>
            <a:off x="609600" y="6377940"/>
            <a:ext cx="2804160" cy="36933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6" name="Holder 6"/>
          <p:cNvSpPr>
            <a:spLocks noGrp="1"/>
          </p:cNvSpPr>
          <p:nvPr>
            <p:ph type="sldNum" sz="quarter" idx="7"/>
          </p:nvPr>
        </p:nvSpPr>
        <p:spPr>
          <a:xfrm>
            <a:off x="11606613" y="6736715"/>
            <a:ext cx="254000" cy="128240"/>
          </a:xfrm>
          <a:prstGeom prst="rect">
            <a:avLst/>
          </a:prstGeom>
        </p:spPr>
        <p:txBody>
          <a:bodyPr wrap="square" lIns="0" tIns="0" rIns="0" bIns="0">
            <a:spAutoFit/>
          </a:bodyPr>
          <a:lstStyle>
            <a:lvl1pPr>
              <a:defRPr sz="900" b="0" i="0">
                <a:solidFill>
                  <a:srgbClr val="3E3E3E"/>
                </a:solidFill>
                <a:latin typeface="Calibri"/>
                <a:cs typeface="Calibri"/>
              </a:defRPr>
            </a:lvl1pPr>
          </a:lstStyle>
          <a:p>
            <a:pPr marL="38100">
              <a:lnSpc>
                <a:spcPts val="955"/>
              </a:lnSpc>
            </a:pPr>
            <a:fld id="{81D60167-4931-47E6-BA6A-407CBD079E47}" type="slidenum">
              <a:rPr lang="en-IL" smtClean="0"/>
              <a:pPr marL="38100">
                <a:lnSpc>
                  <a:spcPts val="955"/>
                </a:lnSpc>
              </a:pPr>
              <a:t>‹#›</a:t>
            </a:fld>
            <a:endParaRPr lang="en-IL" dirty="0"/>
          </a:p>
        </p:txBody>
      </p:sp>
    </p:spTree>
    <p:extLst>
      <p:ext uri="{BB962C8B-B14F-4D97-AF65-F5344CB8AC3E}">
        <p14:creationId xmlns:p14="http://schemas.microsoft.com/office/powerpoint/2010/main" val="27636129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hyperlink" Target="https://qph.fs.quoracdn.net/main-qimg-d9025e88d7d792e26f4040b767b25819.webp" TargetMode="External"/><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1603.07285.pdf" TargetMode="External"/><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8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10.png"/></Relationships>
</file>

<file path=ppt/slides/_rels/slide19.xml.rels><?xml version="1.0" encoding="UTF-8" standalone="yes"?>
<Relationships xmlns="http://schemas.openxmlformats.org/package/2006/relationships"><Relationship Id="rId3" Type="http://schemas.openxmlformats.org/officeDocument/2006/relationships/hyperlink" Target="https://www.cv-foundation.org/openaccess/content_iccv_2015/papers/Doersch_Unsupervised_Visual_Representation_ICCV_2015_paper.pdf"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mitness.com/2020/02/illustrated-self-supervised-learning/"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0.xml"/><Relationship Id="rId7"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1.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37.jpeg"/><Relationship Id="rId10" Type="http://schemas.openxmlformats.org/officeDocument/2006/relationships/image" Target="../media/image40.jpeg"/><Relationship Id="rId4" Type="http://schemas.openxmlformats.org/officeDocument/2006/relationships/image" Target="../media/image36.jpg"/><Relationship Id="rId9" Type="http://schemas.openxmlformats.org/officeDocument/2006/relationships/image" Target="../media/image39.jp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cv-foundation.org/openaccess/content_iccv_2015/papers/Doersch_Unsupervised_Visual_Representation_ICCV_2015_paper.pdf"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hyperlink" Target="https://www.cv-foundation.org/openaccess/content_iccv_2015/papers/Doersch_Unsupervised_Visual_Representation_ICCV_2015_paper.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pdf/1603.09246.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pdf/1603.09246.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pdf/1603.09246.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pdf/1803.07728.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1803.07728.pdf"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pdf/1803.07728.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0.png"/><Relationship Id="rId7" Type="http://schemas.openxmlformats.org/officeDocument/2006/relationships/image" Target="../media/image8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10.png"/><Relationship Id="rId9" Type="http://schemas.openxmlformats.org/officeDocument/2006/relationships/image" Target="../media/image610.png"/></Relationships>
</file>

<file path=ppt/slides/_rels/slide31.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hyperlink" Target="https://amitness.com/2020/03/illustrated-pir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researchgate.net/figure/An-example-of-categorical-probability-distributions-of-high-temperature-softmax-output_fig1_32501660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openaccess.thecvf.com/content_CVPR_2020/papers/He_Momentum_Contrast_for_Unsupervised_Visual_Representation_Learning_CVPR_2020_paper.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hyperlink" Target="https://openaccess.thecvf.com/content_CVPR_2020/papers/He_Momentum_Contrast_for_Unsupervised_Visual_Representation_Learning_CVPR_2020_paper.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hyperlink" Target="https://openaccess.thecvf.com/content_CVPR_2020/papers/He_Momentum_Contrast_for_Unsupervised_Visual_Representation_Learning_CVPR_2020_paper.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hyperlink" Target="https://openaccess.thecvf.com/content_CVPR_2020/papers/He_Momentum_Contrast_for_Unsupervised_Visual_Representation_Learning_CVPR_2020_paper.pdf"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0.png"/><Relationship Id="rId7" Type="http://schemas.openxmlformats.org/officeDocument/2006/relationships/image" Target="../media/image8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10.png"/><Relationship Id="rId9" Type="http://schemas.openxmlformats.org/officeDocument/2006/relationships/image" Target="../media/image610.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openaccess.thecvf.com/content_CVPR_2020/papers/He_Momentum_Contrast_for_Unsupervised_Visual_Representation_Learning_CVPR_2020_paper.pdf"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openaccess.thecvf.com/content_CVPR_2020/papers/He_Momentum_Contrast_for_Unsupervised_Visual_Representation_Learning_CVPR_2020_paper.pdf"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hyperlink" Target="https://arxiv.org/pdf/2002.05709.pdf"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arxiv.org/pdf/2002.05709.pdf"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rxiv.org/pdf/2002.05709.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pdf/2005.10243.pdf" TargetMode="External"/><Relationship Id="rId2" Type="http://schemas.openxmlformats.org/officeDocument/2006/relationships/hyperlink" Target="https://arxiv.org/pdf/2005.10242.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papers.nips.cc/paper/2020/file/f3ada80d5c4ee70142b17b8192b2958e-Paper.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openaccess.thecvf.com/content/CVPR2021/papers/Chen_Exploring_Simple_Siamese_Representation_Learning_CVPR_2021_paper.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hyperlink" Target="https://openaccess.thecvf.com/content_cvpr_2016/papers/Pathak_Context_Encoders_Feature_CVPR_2016_paper.pdf"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openaccess.thecvf.com/content/CVPR2021/papers/Chen_Exploring_Simple_Siamese_Representation_Learning_CVPR_2021_paper.pd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openaccess.thecvf.com/content/CVPR2021/papers/Chen_Exploring_Simple_Siamese_Representation_Learning_CVPR_2021_paper.pdf"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openaccess.thecvf.com/content/ICCV2021/papers/Caron_Emerging_Properties_in_Self-Supervised_Vision_Transformers_ICCV_2021_paper.pdf" TargetMode="Externa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openaccess.thecvf.com/content/ICCV2021/papers/Caron_Emerging_Properties_in_Self-Supervised_Vision_Transformers_ICCV_2021_paper.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proceedings.mlr.press/v139/zbontar21a/zbontar21a.pdf"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proceedings.mlr.press/v139/zbontar21a/zbontar21a.pdf" TargetMode="Externa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hyperlink" Target="http://proceedings.mlr.press/v139/zbontar21a/zbontar21a.pdf"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proceedings.mlr.press/v139/zbontar21a/zbontar21a.pdf"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openreview.net/pdf?id=xm6YD62D1Ub" TargetMode="Externa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openreview.net/pdf?id=xm6YD62D1Ub"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arxiv.org/pdf/2111.06377.pdf"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openreview.net/pdf?id=xm6YD62D1Ub"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openreview.net/pdf?id=xm6YD62D1Ub"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1608.07017.pdf"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cs.utexas.edu/~grauman/papers/jayaraman-iccv2015.pdf"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proceedings.neurips.cc/paper/2020/file/e2ef524fbf3d9fe611d5a8e90fefdc9c-Paper.pdf" TargetMode="External"/><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hyperlink" Target="http://arxiv.org/pdf/1606.07873.pdf"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arxiv.org/pdf/1610.00696.pdf"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deeplearn.org/arxiv/84793/a-simple-bert-based-approach-for-lexical-simplification" TargetMode="External"/><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arxiv.org/pdf/2111.06377.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arxiv.org/pdf/2111.06377.pdf"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arxiv.org/pdf/2111.06377.pdf"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arxiv.org/pdf/2111.06377.pdf"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hyperlink" Target="https://people.eecs.berkeley.edu/~efros/gelato_bet.html" TargetMode="External"/><Relationship Id="rId2" Type="http://schemas.openxmlformats.org/officeDocument/2006/relationships/hyperlink" Target="https://github.com/jason718/awesome-self-supervised-learn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3E2A347-B869-42C3-9293-5349D7B74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701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89159C-86B5-4586-80EA-086FC5482EB0}"/>
              </a:ext>
            </a:extLst>
          </p:cNvPr>
          <p:cNvSpPr txBox="1"/>
          <p:nvPr/>
        </p:nvSpPr>
        <p:spPr>
          <a:xfrm>
            <a:off x="1981202" y="3707521"/>
            <a:ext cx="1734285" cy="1377428"/>
          </a:xfrm>
          <a:prstGeom prst="rect">
            <a:avLst/>
          </a:prstGeom>
          <a:noFill/>
        </p:spPr>
        <p:txBody>
          <a:bodyPr wrap="square">
            <a:spAutoFit/>
          </a:bodyPr>
          <a:lstStyle/>
          <a:p>
            <a:pPr algn="r" defTabSz="685800">
              <a:spcAft>
                <a:spcPts val="1619"/>
              </a:spcAft>
              <a:tabLst>
                <a:tab pos="154255" algn="l"/>
                <a:tab pos="1673951" algn="l"/>
              </a:tabLst>
              <a:defRPr/>
            </a:pPr>
            <a:r>
              <a:rPr lang="is-IS" sz="2699" dirty="0">
                <a:solidFill>
                  <a:srgbClr val="D05D00"/>
                </a:solidFill>
              </a:rPr>
              <a:t>236781</a:t>
            </a:r>
          </a:p>
          <a:p>
            <a:pPr algn="r" defTabSz="685800">
              <a:tabLst>
                <a:tab pos="154255" algn="l"/>
                <a:tab pos="1673951" algn="l"/>
              </a:tabLst>
              <a:defRPr/>
            </a:pPr>
            <a:r>
              <a:rPr lang="is-IS" sz="2159" dirty="0">
                <a:solidFill>
                  <a:srgbClr val="D05D00"/>
                </a:solidFill>
              </a:rPr>
              <a:t>Lecture </a:t>
            </a:r>
            <a:r>
              <a:rPr lang="en-US" sz="2159" dirty="0">
                <a:solidFill>
                  <a:srgbClr val="D05D00"/>
                </a:solidFill>
              </a:rPr>
              <a:t>6</a:t>
            </a:r>
            <a:endParaRPr lang="en-US" sz="2159" dirty="0">
              <a:solidFill>
                <a:srgbClr val="FFFFFF"/>
              </a:solidFill>
            </a:endParaRPr>
          </a:p>
          <a:p>
            <a:pPr algn="r" defTabSz="685800">
              <a:tabLst>
                <a:tab pos="154255" algn="l"/>
                <a:tab pos="1673951" algn="l"/>
              </a:tabLst>
              <a:defRPr/>
            </a:pPr>
            <a:endParaRPr lang="en-US" sz="2159" dirty="0">
              <a:solidFill>
                <a:srgbClr val="FFFFFF"/>
              </a:solidFill>
            </a:endParaRPr>
          </a:p>
        </p:txBody>
      </p:sp>
      <p:sp>
        <p:nvSpPr>
          <p:cNvPr id="6" name="TextBox 5">
            <a:extLst>
              <a:ext uri="{FF2B5EF4-FFF2-40B4-BE49-F238E27FC236}">
                <a16:creationId xmlns:a16="http://schemas.microsoft.com/office/drawing/2014/main" id="{B9818183-BE82-4F16-A902-6348961F7E52}"/>
              </a:ext>
            </a:extLst>
          </p:cNvPr>
          <p:cNvSpPr txBox="1"/>
          <p:nvPr/>
        </p:nvSpPr>
        <p:spPr>
          <a:xfrm>
            <a:off x="3940840" y="3707522"/>
            <a:ext cx="5527010" cy="1463093"/>
          </a:xfrm>
          <a:prstGeom prst="rect">
            <a:avLst/>
          </a:prstGeom>
          <a:noFill/>
        </p:spPr>
        <p:txBody>
          <a:bodyPr wrap="square">
            <a:spAutoFit/>
          </a:bodyPr>
          <a:lstStyle/>
          <a:p>
            <a:pPr defTabSz="685800">
              <a:spcAft>
                <a:spcPts val="1619"/>
              </a:spcAft>
              <a:defRPr/>
            </a:pPr>
            <a:r>
              <a:rPr lang="en-US" sz="2699" dirty="0">
                <a:solidFill>
                  <a:srgbClr val="FFFFFF"/>
                </a:solidFill>
              </a:rPr>
              <a:t>Deep learning</a:t>
            </a:r>
          </a:p>
          <a:p>
            <a:pPr defTabSz="685800">
              <a:spcAft>
                <a:spcPts val="1080"/>
              </a:spcAft>
              <a:defRPr/>
            </a:pPr>
            <a:r>
              <a:rPr lang="en-US" sz="2159" dirty="0">
                <a:solidFill>
                  <a:srgbClr val="FFFFFF"/>
                </a:solidFill>
              </a:rPr>
              <a:t>Self-supervised learning</a:t>
            </a:r>
          </a:p>
          <a:p>
            <a:pPr defTabSz="685800">
              <a:spcAft>
                <a:spcPts val="1080"/>
              </a:spcAft>
              <a:defRPr/>
            </a:pPr>
            <a:r>
              <a:rPr lang="en-US" sz="1799" dirty="0">
                <a:solidFill>
                  <a:srgbClr val="FFFFFF"/>
                </a:solidFill>
              </a:rPr>
              <a:t>Dr. Chaim Baskin</a:t>
            </a:r>
            <a:endParaRPr lang="en-US" sz="1799"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Dilated convolutions</a:t>
            </a:r>
          </a:p>
        </p:txBody>
      </p:sp>
      <p:sp>
        <p:nvSpPr>
          <p:cNvPr id="3" name="Content Placeholder 2"/>
          <p:cNvSpPr>
            <a:spLocks noGrp="1"/>
          </p:cNvSpPr>
          <p:nvPr>
            <p:ph idx="1"/>
          </p:nvPr>
        </p:nvSpPr>
        <p:spPr/>
        <p:txBody>
          <a:bodyPr>
            <a:normAutofit/>
          </a:bodyPr>
          <a:lstStyle/>
          <a:p>
            <a:pPr marL="457200" indent="-457200">
              <a:buFont typeface="Arial"/>
              <a:buChar char="•"/>
            </a:pPr>
            <a:r>
              <a:rPr lang="en-US" dirty="0"/>
              <a:t>Idea: instead of reducing spatial resolution of feature maps, use a large sparse filter</a:t>
            </a:r>
          </a:p>
          <a:p>
            <a:pPr marL="857250" lvl="1" indent="-457200">
              <a:buFont typeface="Arial"/>
              <a:buChar char="•"/>
            </a:pPr>
            <a:r>
              <a:rPr lang="en-US" sz="2400" dirty="0"/>
              <a:t>Also known as </a:t>
            </a:r>
            <a:r>
              <a:rPr lang="en-US" sz="2400" i="1" dirty="0" err="1"/>
              <a:t>à</a:t>
            </a:r>
            <a:r>
              <a:rPr lang="en-US" sz="2400" i="1" dirty="0"/>
              <a:t> </a:t>
            </a:r>
            <a:r>
              <a:rPr lang="en-US" sz="2400" i="1" dirty="0" err="1"/>
              <a:t>trous</a:t>
            </a:r>
            <a:r>
              <a:rPr lang="en-US" sz="2400" dirty="0"/>
              <a:t> convolution</a:t>
            </a:r>
          </a:p>
          <a:p>
            <a:pPr marL="457200" indent="-457200">
              <a:buFont typeface="Arial"/>
              <a:buChar char="•"/>
            </a:pPr>
            <a:endParaRPr lang="en-US" sz="2400" dirty="0"/>
          </a:p>
        </p:txBody>
      </p:sp>
      <p:pic>
        <p:nvPicPr>
          <p:cNvPr id="5" name="Picture 4">
            <a:extLst>
              <a:ext uri="{FF2B5EF4-FFF2-40B4-BE49-F238E27FC236}">
                <a16:creationId xmlns:a16="http://schemas.microsoft.com/office/drawing/2014/main" id="{6B459557-B623-9240-B733-E51553134E59}"/>
              </a:ext>
            </a:extLst>
          </p:cNvPr>
          <p:cNvPicPr>
            <a:picLocks noChangeAspect="1"/>
          </p:cNvPicPr>
          <p:nvPr/>
        </p:nvPicPr>
        <p:blipFill rotWithShape="1">
          <a:blip r:embed="rId2"/>
          <a:srcRect t="8458" b="-698"/>
          <a:stretch/>
        </p:blipFill>
        <p:spPr>
          <a:xfrm>
            <a:off x="1524000" y="3017520"/>
            <a:ext cx="9144000" cy="2651760"/>
          </a:xfrm>
          <a:prstGeom prst="rect">
            <a:avLst/>
          </a:prstGeom>
        </p:spPr>
      </p:pic>
      <p:sp>
        <p:nvSpPr>
          <p:cNvPr id="7" name="TextBox 6">
            <a:extLst>
              <a:ext uri="{FF2B5EF4-FFF2-40B4-BE49-F238E27FC236}">
                <a16:creationId xmlns:a16="http://schemas.microsoft.com/office/drawing/2014/main" id="{F71B42A1-A257-3E4B-A675-C8859C364E83}"/>
              </a:ext>
            </a:extLst>
          </p:cNvPr>
          <p:cNvSpPr txBox="1"/>
          <p:nvPr/>
        </p:nvSpPr>
        <p:spPr>
          <a:xfrm>
            <a:off x="9348052" y="6518394"/>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
        <p:nvSpPr>
          <p:cNvPr id="8" name="TextBox 7">
            <a:extLst>
              <a:ext uri="{FF2B5EF4-FFF2-40B4-BE49-F238E27FC236}">
                <a16:creationId xmlns:a16="http://schemas.microsoft.com/office/drawing/2014/main" id="{8ADD080C-36D4-1241-87D5-ED95ED348E57}"/>
              </a:ext>
            </a:extLst>
          </p:cNvPr>
          <p:cNvSpPr txBox="1"/>
          <p:nvPr/>
        </p:nvSpPr>
        <p:spPr>
          <a:xfrm>
            <a:off x="2133601" y="2671327"/>
            <a:ext cx="1787669" cy="369332"/>
          </a:xfrm>
          <a:prstGeom prst="rect">
            <a:avLst/>
          </a:prstGeom>
          <a:solidFill>
            <a:schemeClr val="bg1"/>
          </a:solidFill>
        </p:spPr>
        <p:txBody>
          <a:bodyPr wrap="none" rtlCol="0">
            <a:spAutoFit/>
          </a:bodyPr>
          <a:lstStyle/>
          <a:p>
            <a:r>
              <a:rPr lang="en-US" sz="1800" b="0" dirty="0"/>
              <a:t>Dilation factor 1</a:t>
            </a:r>
          </a:p>
        </p:txBody>
      </p:sp>
      <p:sp>
        <p:nvSpPr>
          <p:cNvPr id="9" name="TextBox 8">
            <a:extLst>
              <a:ext uri="{FF2B5EF4-FFF2-40B4-BE49-F238E27FC236}">
                <a16:creationId xmlns:a16="http://schemas.microsoft.com/office/drawing/2014/main" id="{B2FB596C-BAC7-9F4F-B26C-00978F2325F9}"/>
              </a:ext>
            </a:extLst>
          </p:cNvPr>
          <p:cNvSpPr txBox="1"/>
          <p:nvPr/>
        </p:nvSpPr>
        <p:spPr>
          <a:xfrm>
            <a:off x="5222732" y="2667000"/>
            <a:ext cx="1787669" cy="369332"/>
          </a:xfrm>
          <a:prstGeom prst="rect">
            <a:avLst/>
          </a:prstGeom>
          <a:solidFill>
            <a:schemeClr val="bg1"/>
          </a:solidFill>
        </p:spPr>
        <p:txBody>
          <a:bodyPr wrap="none" rtlCol="0">
            <a:spAutoFit/>
          </a:bodyPr>
          <a:lstStyle/>
          <a:p>
            <a:r>
              <a:rPr lang="en-US" sz="1800" b="0" dirty="0"/>
              <a:t>Dilation factor 2</a:t>
            </a:r>
          </a:p>
        </p:txBody>
      </p:sp>
      <p:sp>
        <p:nvSpPr>
          <p:cNvPr id="10" name="TextBox 9">
            <a:extLst>
              <a:ext uri="{FF2B5EF4-FFF2-40B4-BE49-F238E27FC236}">
                <a16:creationId xmlns:a16="http://schemas.microsoft.com/office/drawing/2014/main" id="{5E001C5D-6FA7-2D48-83FC-04D9A121C2C8}"/>
              </a:ext>
            </a:extLst>
          </p:cNvPr>
          <p:cNvSpPr txBox="1"/>
          <p:nvPr/>
        </p:nvSpPr>
        <p:spPr>
          <a:xfrm>
            <a:off x="8270732" y="2667000"/>
            <a:ext cx="1787669" cy="369332"/>
          </a:xfrm>
          <a:prstGeom prst="rect">
            <a:avLst/>
          </a:prstGeom>
          <a:solidFill>
            <a:schemeClr val="bg1"/>
          </a:solidFill>
        </p:spPr>
        <p:txBody>
          <a:bodyPr wrap="none" rtlCol="0">
            <a:spAutoFit/>
          </a:bodyPr>
          <a:lstStyle/>
          <a:p>
            <a:r>
              <a:rPr lang="en-US" sz="1800" b="0" dirty="0"/>
              <a:t>Dilation factor 3</a:t>
            </a:r>
          </a:p>
        </p:txBody>
      </p:sp>
    </p:spTree>
    <p:extLst>
      <p:ext uri="{BB962C8B-B14F-4D97-AF65-F5344CB8AC3E}">
        <p14:creationId xmlns:p14="http://schemas.microsoft.com/office/powerpoint/2010/main" val="216964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Dilated convolutions</a:t>
            </a:r>
          </a:p>
        </p:txBody>
      </p:sp>
      <p:sp>
        <p:nvSpPr>
          <p:cNvPr id="3" name="Content Placeholder 2"/>
          <p:cNvSpPr>
            <a:spLocks noGrp="1"/>
          </p:cNvSpPr>
          <p:nvPr>
            <p:ph idx="1"/>
          </p:nvPr>
        </p:nvSpPr>
        <p:spPr/>
        <p:txBody>
          <a:bodyPr>
            <a:normAutofit/>
          </a:bodyPr>
          <a:lstStyle/>
          <a:p>
            <a:pPr marL="457200" indent="-457200">
              <a:buFont typeface="Arial"/>
              <a:buChar char="•"/>
            </a:pPr>
            <a:r>
              <a:rPr lang="en-US" dirty="0"/>
              <a:t>Idea: instead of reducing spatial resolution of feature maps, use a large sparse filter</a:t>
            </a:r>
          </a:p>
        </p:txBody>
      </p:sp>
      <p:pic>
        <p:nvPicPr>
          <p:cNvPr id="11" name="Content Placeholder 6">
            <a:extLst>
              <a:ext uri="{FF2B5EF4-FFF2-40B4-BE49-F238E27FC236}">
                <a16:creationId xmlns:a16="http://schemas.microsoft.com/office/drawing/2014/main" id="{4EC0D5A4-0754-1B4C-BF96-254E87FC0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783870" y="2252434"/>
            <a:ext cx="3352800" cy="3233967"/>
          </a:xfrm>
          <a:prstGeom prst="rect">
            <a:avLst/>
          </a:prstGeom>
          <a:noFill/>
          <a:ln w="9525">
            <a:noFill/>
            <a:miter lim="800000"/>
            <a:headEnd/>
            <a:tailEnd/>
          </a:ln>
        </p:spPr>
      </p:pic>
      <p:sp>
        <p:nvSpPr>
          <p:cNvPr id="12" name="Rectangle 11">
            <a:extLst>
              <a:ext uri="{FF2B5EF4-FFF2-40B4-BE49-F238E27FC236}">
                <a16:creationId xmlns:a16="http://schemas.microsoft.com/office/drawing/2014/main" id="{1A5B3C9B-7683-0344-AF84-2B08CDD3AF35}"/>
              </a:ext>
            </a:extLst>
          </p:cNvPr>
          <p:cNvSpPr/>
          <p:nvPr/>
        </p:nvSpPr>
        <p:spPr>
          <a:xfrm>
            <a:off x="1828800" y="6211670"/>
            <a:ext cx="8458200" cy="646331"/>
          </a:xfrm>
          <a:prstGeom prst="rect">
            <a:avLst/>
          </a:prstGeom>
        </p:spPr>
        <p:txBody>
          <a:bodyPr wrap="square">
            <a:spAutoFit/>
          </a:bodyPr>
          <a:lstStyle/>
          <a:p>
            <a:pPr algn="ctr"/>
            <a:r>
              <a:rPr lang="en-US" sz="1800" b="0" dirty="0"/>
              <a:t>V. </a:t>
            </a:r>
            <a:r>
              <a:rPr lang="en-US" sz="1800" b="0" dirty="0" err="1"/>
              <a:t>Dumoulin</a:t>
            </a:r>
            <a:r>
              <a:rPr lang="en-US" sz="1800" b="0" dirty="0"/>
              <a:t> and F. </a:t>
            </a:r>
            <a:r>
              <a:rPr lang="en-US" sz="1800" b="0" dirty="0" err="1"/>
              <a:t>Visin</a:t>
            </a:r>
            <a:r>
              <a:rPr lang="en-US" sz="1800" b="0" dirty="0"/>
              <a:t>, </a:t>
            </a:r>
            <a:r>
              <a:rPr lang="en-US" sz="1800" b="0" dirty="0">
                <a:hlinkClick r:id="rId3"/>
              </a:rPr>
              <a:t>A guide to convolution arithmetic for deep learning</a:t>
            </a:r>
            <a:r>
              <a:rPr lang="en-US" sz="1800" b="0" dirty="0"/>
              <a:t>, </a:t>
            </a:r>
            <a:r>
              <a:rPr lang="en-US" sz="1800" b="0" dirty="0" err="1"/>
              <a:t>arXiv</a:t>
            </a:r>
            <a:r>
              <a:rPr lang="en-US" sz="1800" b="0" dirty="0"/>
              <a:t> 2018</a:t>
            </a:r>
          </a:p>
        </p:txBody>
      </p:sp>
      <p:sp>
        <p:nvSpPr>
          <p:cNvPr id="13" name="TextBox 12">
            <a:extLst>
              <a:ext uri="{FF2B5EF4-FFF2-40B4-BE49-F238E27FC236}">
                <a16:creationId xmlns:a16="http://schemas.microsoft.com/office/drawing/2014/main" id="{00FF5B99-128B-A746-93C0-9862D28C5CD2}"/>
              </a:ext>
            </a:extLst>
          </p:cNvPr>
          <p:cNvSpPr txBox="1"/>
          <p:nvPr/>
        </p:nvSpPr>
        <p:spPr>
          <a:xfrm>
            <a:off x="3098071" y="4702501"/>
            <a:ext cx="684803" cy="369332"/>
          </a:xfrm>
          <a:prstGeom prst="rect">
            <a:avLst/>
          </a:prstGeom>
          <a:noFill/>
        </p:spPr>
        <p:txBody>
          <a:bodyPr wrap="none" rtlCol="0">
            <a:spAutoFit/>
          </a:bodyPr>
          <a:lstStyle/>
          <a:p>
            <a:r>
              <a:rPr lang="en-US" sz="1800" b="0" dirty="0"/>
              <a:t>input</a:t>
            </a:r>
          </a:p>
        </p:txBody>
      </p:sp>
      <p:sp>
        <p:nvSpPr>
          <p:cNvPr id="14" name="TextBox 13">
            <a:extLst>
              <a:ext uri="{FF2B5EF4-FFF2-40B4-BE49-F238E27FC236}">
                <a16:creationId xmlns:a16="http://schemas.microsoft.com/office/drawing/2014/main" id="{9E8494B3-B50B-954D-A729-9FBDEF79F62B}"/>
              </a:ext>
            </a:extLst>
          </p:cNvPr>
          <p:cNvSpPr txBox="1"/>
          <p:nvPr/>
        </p:nvSpPr>
        <p:spPr>
          <a:xfrm>
            <a:off x="3048001" y="2568901"/>
            <a:ext cx="825867" cy="369332"/>
          </a:xfrm>
          <a:prstGeom prst="rect">
            <a:avLst/>
          </a:prstGeom>
          <a:noFill/>
        </p:spPr>
        <p:txBody>
          <a:bodyPr wrap="none" rtlCol="0">
            <a:spAutoFit/>
          </a:bodyPr>
          <a:lstStyle/>
          <a:p>
            <a:r>
              <a:rPr lang="en-US" sz="1800" b="0" dirty="0"/>
              <a:t>output</a:t>
            </a:r>
          </a:p>
        </p:txBody>
      </p:sp>
      <p:sp>
        <p:nvSpPr>
          <p:cNvPr id="4" name="TextBox 3">
            <a:extLst>
              <a:ext uri="{FF2B5EF4-FFF2-40B4-BE49-F238E27FC236}">
                <a16:creationId xmlns:a16="http://schemas.microsoft.com/office/drawing/2014/main" id="{90BB2AA7-F624-4D48-992A-9A8655EE439B}"/>
              </a:ext>
            </a:extLst>
          </p:cNvPr>
          <p:cNvSpPr txBox="1"/>
          <p:nvPr/>
        </p:nvSpPr>
        <p:spPr>
          <a:xfrm>
            <a:off x="7169672" y="3168135"/>
            <a:ext cx="3117329" cy="1323439"/>
          </a:xfrm>
          <a:prstGeom prst="rect">
            <a:avLst/>
          </a:prstGeom>
          <a:noFill/>
        </p:spPr>
        <p:txBody>
          <a:bodyPr wrap="square" rtlCol="0">
            <a:spAutoFit/>
          </a:bodyPr>
          <a:lstStyle/>
          <a:p>
            <a:pPr algn="ctr"/>
            <a:r>
              <a:rPr lang="en-US" sz="2000" b="0" dirty="0"/>
              <a:t>Like 2x </a:t>
            </a:r>
            <a:r>
              <a:rPr lang="en-US" sz="2000" b="0" dirty="0" err="1"/>
              <a:t>downsampling</a:t>
            </a:r>
            <a:r>
              <a:rPr lang="en-US" sz="2000" b="0" dirty="0"/>
              <a:t> followed by 3x3 convolution followed by 2x </a:t>
            </a:r>
            <a:r>
              <a:rPr lang="en-US" sz="2000" b="0" dirty="0" err="1"/>
              <a:t>upsampling</a:t>
            </a:r>
            <a:endParaRPr lang="en-US" sz="2000" b="0" dirty="0"/>
          </a:p>
        </p:txBody>
      </p:sp>
    </p:spTree>
    <p:extLst>
      <p:ext uri="{BB962C8B-B14F-4D97-AF65-F5344CB8AC3E}">
        <p14:creationId xmlns:p14="http://schemas.microsoft.com/office/powerpoint/2010/main" val="82403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Colorization: Results</a:t>
            </a:r>
          </a:p>
        </p:txBody>
      </p:sp>
      <p:sp>
        <p:nvSpPr>
          <p:cNvPr id="5" name="TextBox 4"/>
          <p:cNvSpPr txBox="1"/>
          <p:nvPr/>
        </p:nvSpPr>
        <p:spPr>
          <a:xfrm>
            <a:off x="2895601" y="6400800"/>
            <a:ext cx="6761587" cy="338554"/>
          </a:xfrm>
          <a:prstGeom prst="rect">
            <a:avLst/>
          </a:prstGeom>
          <a:noFill/>
        </p:spPr>
        <p:txBody>
          <a:bodyPr wrap="none" rtlCol="0">
            <a:spAutoFit/>
          </a:bodyPr>
          <a:lstStyle/>
          <a:p>
            <a:r>
              <a:rPr lang="en-US" sz="1600" b="0" dirty="0"/>
              <a:t>R. Zhang, P. </a:t>
            </a:r>
            <a:r>
              <a:rPr lang="en-US" sz="1600" b="0" dirty="0" err="1"/>
              <a:t>Isola</a:t>
            </a:r>
            <a:r>
              <a:rPr lang="en-US" sz="1600" b="0" dirty="0"/>
              <a:t>, and A. </a:t>
            </a:r>
            <a:r>
              <a:rPr lang="en-US" sz="1600" b="0" dirty="0" err="1"/>
              <a:t>Efros</a:t>
            </a:r>
            <a:r>
              <a:rPr lang="en-US" sz="1600" b="0" dirty="0"/>
              <a:t>, </a:t>
            </a:r>
            <a:r>
              <a:rPr lang="en-US" sz="1600" b="0" dirty="0">
                <a:hlinkClick r:id="rId3"/>
              </a:rPr>
              <a:t>Colorful Image Colorization</a:t>
            </a:r>
            <a:r>
              <a:rPr lang="en-US" sz="1600" b="0" dirty="0"/>
              <a:t>, ECCV 2016</a:t>
            </a:r>
          </a:p>
        </p:txBody>
      </p:sp>
      <p:pic>
        <p:nvPicPr>
          <p:cNvPr id="6" name="Picture 5">
            <a:extLst>
              <a:ext uri="{FF2B5EF4-FFF2-40B4-BE49-F238E27FC236}">
                <a16:creationId xmlns:a16="http://schemas.microsoft.com/office/drawing/2014/main" id="{66613479-BB4F-014C-A0E2-64A40E8C1D8C}"/>
              </a:ext>
            </a:extLst>
          </p:cNvPr>
          <p:cNvPicPr>
            <a:picLocks noChangeAspect="1"/>
          </p:cNvPicPr>
          <p:nvPr/>
        </p:nvPicPr>
        <p:blipFill rotWithShape="1">
          <a:blip r:embed="rId4"/>
          <a:srcRect t="3" b="44353"/>
          <a:stretch/>
        </p:blipFill>
        <p:spPr>
          <a:xfrm>
            <a:off x="329381" y="1371600"/>
            <a:ext cx="11557819" cy="4419600"/>
          </a:xfrm>
          <a:prstGeom prst="rect">
            <a:avLst/>
          </a:prstGeom>
        </p:spPr>
      </p:pic>
    </p:spTree>
    <p:extLst>
      <p:ext uri="{BB962C8B-B14F-4D97-AF65-F5344CB8AC3E}">
        <p14:creationId xmlns:p14="http://schemas.microsoft.com/office/powerpoint/2010/main" val="3617384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9100" y="914400"/>
            <a:ext cx="11819500" cy="5514976"/>
            <a:chOff x="314325" y="1343024"/>
            <a:chExt cx="10472198" cy="4886325"/>
          </a:xfrm>
        </p:grpSpPr>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4325" y="1343024"/>
              <a:ext cx="6596841" cy="4886325"/>
            </a:xfrm>
            <a:prstGeom prst="rect">
              <a:avLst/>
            </a:prstGeom>
          </p:spPr>
        </p:pic>
        <p:pic>
          <p:nvPicPr>
            <p:cNvPr id="2" name="Picture 1"/>
            <p:cNvPicPr>
              <a:picLocks noChangeAspect="1"/>
            </p:cNvPicPr>
            <p:nvPr/>
          </p:nvPicPr>
          <p:blipFill>
            <a:blip r:embed="rId4"/>
            <a:stretch>
              <a:fillRect/>
            </a:stretch>
          </p:blipFill>
          <p:spPr>
            <a:xfrm>
              <a:off x="7121779" y="1343024"/>
              <a:ext cx="3664744" cy="4886325"/>
            </a:xfrm>
            <a:prstGeom prst="rect">
              <a:avLst/>
            </a:prstGeom>
          </p:spPr>
        </p:pic>
      </p:grpSp>
      <p:sp>
        <p:nvSpPr>
          <p:cNvPr id="7" name="Title 1"/>
          <p:cNvSpPr>
            <a:spLocks noGrp="1"/>
          </p:cNvSpPr>
          <p:nvPr>
            <p:ph type="title"/>
          </p:nvPr>
        </p:nvSpPr>
        <p:spPr/>
        <p:txBody>
          <a:bodyPr/>
          <a:lstStyle/>
          <a:p>
            <a:r>
              <a:rPr lang="en-US" dirty="0"/>
              <a:t>Failure Cases</a:t>
            </a:r>
          </a:p>
        </p:txBody>
      </p:sp>
      <p:sp>
        <p:nvSpPr>
          <p:cNvPr id="4" name="Content Placeholder 3">
            <a:extLst>
              <a:ext uri="{FF2B5EF4-FFF2-40B4-BE49-F238E27FC236}">
                <a16:creationId xmlns:a16="http://schemas.microsoft.com/office/drawing/2014/main" id="{642D3AC9-B796-8E46-A54C-C31DAD132379}"/>
              </a:ext>
            </a:extLst>
          </p:cNvPr>
          <p:cNvSpPr>
            <a:spLocks noGrp="1"/>
          </p:cNvSpPr>
          <p:nvPr>
            <p:ph idx="1"/>
          </p:nvPr>
        </p:nvSpPr>
        <p:spPr/>
        <p:txBody>
          <a:bodyPr/>
          <a:lstStyle/>
          <a:p>
            <a:endParaRPr lang="en-US"/>
          </a:p>
        </p:txBody>
      </p:sp>
      <p:sp>
        <p:nvSpPr>
          <p:cNvPr id="8" name="TextBox 7">
            <a:extLst>
              <a:ext uri="{FF2B5EF4-FFF2-40B4-BE49-F238E27FC236}">
                <a16:creationId xmlns:a16="http://schemas.microsoft.com/office/drawing/2014/main" id="{27B58FAB-F3D1-FD44-A245-1C0B76328D1C}"/>
              </a:ext>
            </a:extLst>
          </p:cNvPr>
          <p:cNvSpPr txBox="1"/>
          <p:nvPr/>
        </p:nvSpPr>
        <p:spPr>
          <a:xfrm>
            <a:off x="9840623" y="6550223"/>
            <a:ext cx="2314801" cy="307777"/>
          </a:xfrm>
          <a:prstGeom prst="rect">
            <a:avLst/>
          </a:prstGeom>
          <a:noFill/>
        </p:spPr>
        <p:txBody>
          <a:bodyPr wrap="none" rtlCol="0">
            <a:spAutoFit/>
          </a:bodyPr>
          <a:lstStyle/>
          <a:p>
            <a:r>
              <a:rPr lang="en-US" sz="1400" b="0" dirty="0"/>
              <a:t>Source: A. </a:t>
            </a:r>
            <a:r>
              <a:rPr lang="en-US" sz="1400" b="0" dirty="0" err="1"/>
              <a:t>Efros</a:t>
            </a:r>
            <a:r>
              <a:rPr lang="en-US" sz="1400" b="0" dirty="0"/>
              <a:t>, R. Zhang</a:t>
            </a:r>
          </a:p>
        </p:txBody>
      </p:sp>
    </p:spTree>
    <p:extLst>
      <p:ext uri="{BB962C8B-B14F-4D97-AF65-F5344CB8AC3E}">
        <p14:creationId xmlns:p14="http://schemas.microsoft.com/office/powerpoint/2010/main" val="4273680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Inherent Ambiguity</a:t>
            </a:r>
          </a:p>
        </p:txBody>
      </p:sp>
      <p:sp>
        <p:nvSpPr>
          <p:cNvPr id="3" name="Content Placeholder 2">
            <a:extLst>
              <a:ext uri="{FF2B5EF4-FFF2-40B4-BE49-F238E27FC236}">
                <a16:creationId xmlns:a16="http://schemas.microsoft.com/office/drawing/2014/main" id="{A813DC69-A8C3-E049-91A9-BFB5DBF0E983}"/>
              </a:ext>
            </a:extLst>
          </p:cNvPr>
          <p:cNvSpPr>
            <a:spLocks noGrp="1"/>
          </p:cNvSpPr>
          <p:nvPr>
            <p:ph idx="1"/>
          </p:nvPr>
        </p:nvSpPr>
        <p:spPr/>
        <p:txBody>
          <a:bodyPr/>
          <a:lstStyle/>
          <a:p>
            <a:endParaRPr lang="en-US"/>
          </a:p>
        </p:txBody>
      </p:sp>
      <p:sp>
        <p:nvSpPr>
          <p:cNvPr id="2" name="TextBox 1"/>
          <p:cNvSpPr txBox="1"/>
          <p:nvPr/>
        </p:nvSpPr>
        <p:spPr>
          <a:xfrm>
            <a:off x="2180387" y="5717746"/>
            <a:ext cx="2029723" cy="584775"/>
          </a:xfrm>
          <a:prstGeom prst="rect">
            <a:avLst/>
          </a:prstGeom>
          <a:noFill/>
        </p:spPr>
        <p:txBody>
          <a:bodyPr wrap="none" rtlCol="0">
            <a:spAutoFit/>
          </a:bodyPr>
          <a:lstStyle/>
          <a:p>
            <a:r>
              <a:rPr lang="en-US" sz="3200" b="0" dirty="0"/>
              <a:t>Grayscale</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5075" y="1347536"/>
            <a:ext cx="5852159" cy="4389120"/>
          </a:xfrm>
          <a:prstGeom prst="rect">
            <a:avLst/>
          </a:prstGeom>
        </p:spPr>
      </p:pic>
      <p:sp>
        <p:nvSpPr>
          <p:cNvPr id="6" name="TextBox 5">
            <a:extLst>
              <a:ext uri="{FF2B5EF4-FFF2-40B4-BE49-F238E27FC236}">
                <a16:creationId xmlns:a16="http://schemas.microsoft.com/office/drawing/2014/main" id="{3BEEBC65-3ED7-004C-8570-C46A673DF87F}"/>
              </a:ext>
            </a:extLst>
          </p:cNvPr>
          <p:cNvSpPr txBox="1"/>
          <p:nvPr/>
        </p:nvSpPr>
        <p:spPr>
          <a:xfrm>
            <a:off x="9840623" y="6550223"/>
            <a:ext cx="2314801" cy="307777"/>
          </a:xfrm>
          <a:prstGeom prst="rect">
            <a:avLst/>
          </a:prstGeom>
          <a:noFill/>
        </p:spPr>
        <p:txBody>
          <a:bodyPr wrap="none" rtlCol="0">
            <a:spAutoFit/>
          </a:bodyPr>
          <a:lstStyle/>
          <a:p>
            <a:r>
              <a:rPr lang="en-US" sz="1400" b="0" dirty="0"/>
              <a:t>Source: A. </a:t>
            </a:r>
            <a:r>
              <a:rPr lang="en-US" sz="1400" b="0" dirty="0" err="1"/>
              <a:t>Efros</a:t>
            </a:r>
            <a:r>
              <a:rPr lang="en-US" sz="1400" b="0" dirty="0"/>
              <a:t>, R. Zhang</a:t>
            </a:r>
          </a:p>
        </p:txBody>
      </p:sp>
    </p:spTree>
    <p:extLst>
      <p:ext uri="{BB962C8B-B14F-4D97-AF65-F5344CB8AC3E}">
        <p14:creationId xmlns:p14="http://schemas.microsoft.com/office/powerpoint/2010/main" val="97152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Inherent Ambiguity</a:t>
            </a:r>
          </a:p>
        </p:txBody>
      </p:sp>
      <p:sp>
        <p:nvSpPr>
          <p:cNvPr id="5" name="Content Placeholder 4">
            <a:extLst>
              <a:ext uri="{FF2B5EF4-FFF2-40B4-BE49-F238E27FC236}">
                <a16:creationId xmlns:a16="http://schemas.microsoft.com/office/drawing/2014/main" id="{D9654043-2CBD-284D-8B78-042A30910687}"/>
              </a:ext>
            </a:extLst>
          </p:cNvPr>
          <p:cNvSpPr>
            <a:spLocks noGrp="1"/>
          </p:cNvSpPr>
          <p:nvPr>
            <p:ph idx="1"/>
          </p:nvPr>
        </p:nvSpPr>
        <p:spPr/>
        <p:txBody>
          <a:bodyPr/>
          <a:lstStyle/>
          <a:p>
            <a:endParaRPr lang="en-US"/>
          </a:p>
        </p:txBody>
      </p:sp>
      <p:sp>
        <p:nvSpPr>
          <p:cNvPr id="2" name="TextBox 1"/>
          <p:cNvSpPr txBox="1"/>
          <p:nvPr/>
        </p:nvSpPr>
        <p:spPr>
          <a:xfrm>
            <a:off x="2029862" y="5739720"/>
            <a:ext cx="2007281" cy="584775"/>
          </a:xfrm>
          <a:prstGeom prst="rect">
            <a:avLst/>
          </a:prstGeom>
          <a:noFill/>
        </p:spPr>
        <p:txBody>
          <a:bodyPr wrap="none" rtlCol="0">
            <a:spAutoFit/>
          </a:bodyPr>
          <a:lstStyle/>
          <a:p>
            <a:r>
              <a:rPr lang="en-US" sz="3200" b="0" dirty="0"/>
              <a:t>Prediction</a:t>
            </a:r>
          </a:p>
        </p:txBody>
      </p:sp>
      <p:sp>
        <p:nvSpPr>
          <p:cNvPr id="6" name="TextBox 5"/>
          <p:cNvSpPr txBox="1"/>
          <p:nvPr/>
        </p:nvSpPr>
        <p:spPr>
          <a:xfrm>
            <a:off x="8050997" y="5743626"/>
            <a:ext cx="2596929" cy="584775"/>
          </a:xfrm>
          <a:prstGeom prst="rect">
            <a:avLst/>
          </a:prstGeom>
          <a:noFill/>
        </p:spPr>
        <p:txBody>
          <a:bodyPr wrap="none" rtlCol="0">
            <a:spAutoFit/>
          </a:bodyPr>
          <a:lstStyle/>
          <a:p>
            <a:r>
              <a:rPr lang="en-US" sz="3200" b="0" dirty="0"/>
              <a:t>Ground Truth</a:t>
            </a: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76210" y="1347536"/>
            <a:ext cx="5856243" cy="4392183"/>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5075" y="1347536"/>
            <a:ext cx="5856243" cy="4392183"/>
          </a:xfrm>
          <a:prstGeom prst="rect">
            <a:avLst/>
          </a:prstGeom>
        </p:spPr>
      </p:pic>
      <p:sp>
        <p:nvSpPr>
          <p:cNvPr id="9" name="TextBox 8">
            <a:extLst>
              <a:ext uri="{FF2B5EF4-FFF2-40B4-BE49-F238E27FC236}">
                <a16:creationId xmlns:a16="http://schemas.microsoft.com/office/drawing/2014/main" id="{D5B205E1-44FB-9D48-A078-1F44C7C8B786}"/>
              </a:ext>
            </a:extLst>
          </p:cNvPr>
          <p:cNvSpPr txBox="1"/>
          <p:nvPr/>
        </p:nvSpPr>
        <p:spPr>
          <a:xfrm>
            <a:off x="9840623" y="6550223"/>
            <a:ext cx="2314801" cy="307777"/>
          </a:xfrm>
          <a:prstGeom prst="rect">
            <a:avLst/>
          </a:prstGeom>
          <a:noFill/>
        </p:spPr>
        <p:txBody>
          <a:bodyPr wrap="none" rtlCol="0">
            <a:spAutoFit/>
          </a:bodyPr>
          <a:lstStyle/>
          <a:p>
            <a:r>
              <a:rPr lang="en-US" sz="1400" b="0" dirty="0"/>
              <a:t>Source: A. </a:t>
            </a:r>
            <a:r>
              <a:rPr lang="en-US" sz="1400" b="0" dirty="0" err="1"/>
              <a:t>Efros</a:t>
            </a:r>
            <a:r>
              <a:rPr lang="en-US" sz="1400" b="0" dirty="0"/>
              <a:t>, R. Zhang</a:t>
            </a:r>
          </a:p>
        </p:txBody>
      </p:sp>
    </p:spTree>
    <p:extLst>
      <p:ext uri="{BB962C8B-B14F-4D97-AF65-F5344CB8AC3E}">
        <p14:creationId xmlns:p14="http://schemas.microsoft.com/office/powerpoint/2010/main" val="144419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13535" y="1257493"/>
            <a:ext cx="11795926" cy="4649278"/>
            <a:chOff x="268288" y="2222499"/>
            <a:chExt cx="11599862" cy="4572001"/>
          </a:xfrm>
        </p:grpSpPr>
        <p:pic>
          <p:nvPicPr>
            <p:cNvPr id="2" name="Picture 1"/>
            <p:cNvPicPr>
              <a:picLocks noChangeAspect="1"/>
            </p:cNvPicPr>
            <p:nvPr/>
          </p:nvPicPr>
          <p:blipFill>
            <a:blip r:embed="rId3"/>
            <a:stretch>
              <a:fillRect/>
            </a:stretch>
          </p:blipFill>
          <p:spPr>
            <a:xfrm>
              <a:off x="268288" y="2222499"/>
              <a:ext cx="4462272" cy="4572001"/>
            </a:xfrm>
            <a:prstGeom prst="rect">
              <a:avLst/>
            </a:prstGeom>
          </p:spPr>
        </p:pic>
        <p:pic>
          <p:nvPicPr>
            <p:cNvPr id="3" name="Picture 2"/>
            <p:cNvPicPr>
              <a:picLocks noChangeAspect="1"/>
            </p:cNvPicPr>
            <p:nvPr/>
          </p:nvPicPr>
          <p:blipFill>
            <a:blip r:embed="rId4"/>
            <a:stretch>
              <a:fillRect/>
            </a:stretch>
          </p:blipFill>
          <p:spPr>
            <a:xfrm>
              <a:off x="5010150" y="2222500"/>
              <a:ext cx="6858000" cy="4572000"/>
            </a:xfrm>
            <a:prstGeom prst="rect">
              <a:avLst/>
            </a:prstGeom>
          </p:spPr>
        </p:pic>
      </p:grpSp>
      <p:sp>
        <p:nvSpPr>
          <p:cNvPr id="7" name="Title 1"/>
          <p:cNvSpPr>
            <a:spLocks noGrp="1"/>
          </p:cNvSpPr>
          <p:nvPr>
            <p:ph type="title"/>
          </p:nvPr>
        </p:nvSpPr>
        <p:spPr/>
        <p:txBody>
          <a:bodyPr/>
          <a:lstStyle/>
          <a:p>
            <a:r>
              <a:rPr lang="en-US" dirty="0"/>
              <a:t>Biases</a:t>
            </a:r>
          </a:p>
        </p:txBody>
      </p:sp>
      <p:sp>
        <p:nvSpPr>
          <p:cNvPr id="4" name="Content Placeholder 3">
            <a:extLst>
              <a:ext uri="{FF2B5EF4-FFF2-40B4-BE49-F238E27FC236}">
                <a16:creationId xmlns:a16="http://schemas.microsoft.com/office/drawing/2014/main" id="{7D10F18C-29D0-F44E-80DD-28304058F351}"/>
              </a:ext>
            </a:extLst>
          </p:cNvPr>
          <p:cNvSpPr>
            <a:spLocks noGrp="1"/>
          </p:cNvSpPr>
          <p:nvPr>
            <p:ph idx="1"/>
          </p:nvPr>
        </p:nvSpPr>
        <p:spPr/>
        <p:txBody>
          <a:bodyPr/>
          <a:lstStyle/>
          <a:p>
            <a:endParaRPr lang="en-US"/>
          </a:p>
        </p:txBody>
      </p:sp>
      <p:sp>
        <p:nvSpPr>
          <p:cNvPr id="8" name="TextBox 7">
            <a:extLst>
              <a:ext uri="{FF2B5EF4-FFF2-40B4-BE49-F238E27FC236}">
                <a16:creationId xmlns:a16="http://schemas.microsoft.com/office/drawing/2014/main" id="{4B0FA33F-CC34-E84E-9DC3-381E3850AAA3}"/>
              </a:ext>
            </a:extLst>
          </p:cNvPr>
          <p:cNvSpPr txBox="1"/>
          <p:nvPr/>
        </p:nvSpPr>
        <p:spPr>
          <a:xfrm>
            <a:off x="9840623" y="6550223"/>
            <a:ext cx="2314801" cy="307777"/>
          </a:xfrm>
          <a:prstGeom prst="rect">
            <a:avLst/>
          </a:prstGeom>
          <a:noFill/>
        </p:spPr>
        <p:txBody>
          <a:bodyPr wrap="none" rtlCol="0">
            <a:spAutoFit/>
          </a:bodyPr>
          <a:lstStyle/>
          <a:p>
            <a:r>
              <a:rPr lang="en-US" sz="1400" b="0" dirty="0"/>
              <a:t>Source: A. </a:t>
            </a:r>
            <a:r>
              <a:rPr lang="en-US" sz="1400" b="0" dirty="0" err="1"/>
              <a:t>Efros</a:t>
            </a:r>
            <a:r>
              <a:rPr lang="en-US" sz="1400" b="0" dirty="0"/>
              <a:t>, R. Zhang</a:t>
            </a:r>
          </a:p>
        </p:txBody>
      </p:sp>
    </p:spTree>
    <p:extLst>
      <p:ext uri="{BB962C8B-B14F-4D97-AF65-F5344CB8AC3E}">
        <p14:creationId xmlns:p14="http://schemas.microsoft.com/office/powerpoint/2010/main" val="1415280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Biases</a:t>
            </a:r>
          </a:p>
        </p:txBody>
      </p:sp>
      <p:sp>
        <p:nvSpPr>
          <p:cNvPr id="4" name="Content Placeholder 3">
            <a:extLst>
              <a:ext uri="{FF2B5EF4-FFF2-40B4-BE49-F238E27FC236}">
                <a16:creationId xmlns:a16="http://schemas.microsoft.com/office/drawing/2014/main" id="{7D10F18C-29D0-F44E-80DD-28304058F351}"/>
              </a:ext>
            </a:extLst>
          </p:cNvPr>
          <p:cNvSpPr>
            <a:spLocks noGrp="1"/>
          </p:cNvSpPr>
          <p:nvPr>
            <p:ph idx="1"/>
          </p:nvPr>
        </p:nvSpPr>
        <p:spPr/>
        <p:txBody>
          <a:bodyPr/>
          <a:lstStyle/>
          <a:p>
            <a:endParaRPr lang="en-US" dirty="0"/>
          </a:p>
        </p:txBody>
      </p:sp>
      <p:sp>
        <p:nvSpPr>
          <p:cNvPr id="8" name="TextBox 7">
            <a:extLst>
              <a:ext uri="{FF2B5EF4-FFF2-40B4-BE49-F238E27FC236}">
                <a16:creationId xmlns:a16="http://schemas.microsoft.com/office/drawing/2014/main" id="{4B0FA33F-CC34-E84E-9DC3-381E3850AAA3}"/>
              </a:ext>
            </a:extLst>
          </p:cNvPr>
          <p:cNvSpPr txBox="1"/>
          <p:nvPr/>
        </p:nvSpPr>
        <p:spPr>
          <a:xfrm>
            <a:off x="9840623" y="6550223"/>
            <a:ext cx="2314801" cy="307777"/>
          </a:xfrm>
          <a:prstGeom prst="rect">
            <a:avLst/>
          </a:prstGeom>
          <a:noFill/>
        </p:spPr>
        <p:txBody>
          <a:bodyPr wrap="none" rtlCol="0">
            <a:spAutoFit/>
          </a:bodyPr>
          <a:lstStyle/>
          <a:p>
            <a:r>
              <a:rPr lang="en-US" sz="1400" b="0" dirty="0"/>
              <a:t>Source: A. </a:t>
            </a:r>
            <a:r>
              <a:rPr lang="en-US" sz="1400" b="0" dirty="0" err="1"/>
              <a:t>Efros</a:t>
            </a:r>
            <a:r>
              <a:rPr lang="en-US" sz="1400" b="0" dirty="0"/>
              <a:t>, R. Zhang</a:t>
            </a:r>
          </a:p>
        </p:txBody>
      </p:sp>
      <p:grpSp>
        <p:nvGrpSpPr>
          <p:cNvPr id="9" name="Group 1986">
            <a:extLst>
              <a:ext uri="{FF2B5EF4-FFF2-40B4-BE49-F238E27FC236}">
                <a16:creationId xmlns:a16="http://schemas.microsoft.com/office/drawing/2014/main" id="{6D98E48B-487B-264B-91CB-1429897A8EB1}"/>
              </a:ext>
            </a:extLst>
          </p:cNvPr>
          <p:cNvGrpSpPr/>
          <p:nvPr/>
        </p:nvGrpSpPr>
        <p:grpSpPr>
          <a:xfrm>
            <a:off x="2743200" y="990600"/>
            <a:ext cx="6629400" cy="5538276"/>
            <a:chOff x="0" y="0"/>
            <a:chExt cx="10450028" cy="8730071"/>
          </a:xfrm>
        </p:grpSpPr>
        <p:pic>
          <p:nvPicPr>
            <p:cNvPr id="10" name="pasted-image.png">
              <a:extLst>
                <a:ext uri="{FF2B5EF4-FFF2-40B4-BE49-F238E27FC236}">
                  <a16:creationId xmlns:a16="http://schemas.microsoft.com/office/drawing/2014/main" id="{183DFD29-7787-5F4E-8F4E-45A9BF841B7F}"/>
                </a:ext>
              </a:extLst>
            </p:cNvPr>
            <p:cNvPicPr>
              <a:picLocks noChangeAspect="1"/>
            </p:cNvPicPr>
            <p:nvPr/>
          </p:nvPicPr>
          <p:blipFill>
            <a:blip r:embed="rId3"/>
            <a:stretch>
              <a:fillRect/>
            </a:stretch>
          </p:blipFill>
          <p:spPr>
            <a:xfrm>
              <a:off x="3216599" y="1364574"/>
              <a:ext cx="4048900" cy="3036676"/>
            </a:xfrm>
            <a:prstGeom prst="rect">
              <a:avLst/>
            </a:prstGeom>
            <a:ln w="38100" cap="flat">
              <a:solidFill>
                <a:srgbClr val="000000"/>
              </a:solidFill>
              <a:prstDash val="solid"/>
              <a:miter lim="400000"/>
            </a:ln>
            <a:effectLst/>
          </p:spPr>
        </p:pic>
        <p:pic>
          <p:nvPicPr>
            <p:cNvPr id="11" name="pasted-image.png">
              <a:extLst>
                <a:ext uri="{FF2B5EF4-FFF2-40B4-BE49-F238E27FC236}">
                  <a16:creationId xmlns:a16="http://schemas.microsoft.com/office/drawing/2014/main" id="{FE6FD8FA-E9CD-824C-BA39-CB10A69A423A}"/>
                </a:ext>
              </a:extLst>
            </p:cNvPr>
            <p:cNvPicPr>
              <a:picLocks noChangeAspect="1"/>
            </p:cNvPicPr>
            <p:nvPr/>
          </p:nvPicPr>
          <p:blipFill>
            <a:blip r:embed="rId4"/>
            <a:stretch>
              <a:fillRect/>
            </a:stretch>
          </p:blipFill>
          <p:spPr>
            <a:xfrm>
              <a:off x="0" y="0"/>
              <a:ext cx="2931233" cy="4401250"/>
            </a:xfrm>
            <a:prstGeom prst="rect">
              <a:avLst/>
            </a:prstGeom>
            <a:ln w="38100" cap="flat">
              <a:solidFill>
                <a:srgbClr val="000000"/>
              </a:solidFill>
              <a:prstDash val="solid"/>
              <a:miter lim="400000"/>
            </a:ln>
            <a:effectLst/>
          </p:spPr>
        </p:pic>
        <p:pic>
          <p:nvPicPr>
            <p:cNvPr id="12" name="pasted-image.png">
              <a:extLst>
                <a:ext uri="{FF2B5EF4-FFF2-40B4-BE49-F238E27FC236}">
                  <a16:creationId xmlns:a16="http://schemas.microsoft.com/office/drawing/2014/main" id="{EF15F15F-8B98-3240-83F0-64559E24BE7D}"/>
                </a:ext>
              </a:extLst>
            </p:cNvPr>
            <p:cNvPicPr>
              <a:picLocks noChangeAspect="1"/>
            </p:cNvPicPr>
            <p:nvPr/>
          </p:nvPicPr>
          <p:blipFill>
            <a:blip r:embed="rId5"/>
            <a:stretch>
              <a:fillRect/>
            </a:stretch>
          </p:blipFill>
          <p:spPr>
            <a:xfrm>
              <a:off x="2239827" y="4684325"/>
              <a:ext cx="2686377" cy="4045747"/>
            </a:xfrm>
            <a:prstGeom prst="rect">
              <a:avLst/>
            </a:prstGeom>
            <a:ln w="38100" cap="flat">
              <a:solidFill>
                <a:srgbClr val="000000"/>
              </a:solidFill>
              <a:prstDash val="solid"/>
              <a:miter lim="400000"/>
            </a:ln>
            <a:effectLst/>
          </p:spPr>
        </p:pic>
        <p:pic>
          <p:nvPicPr>
            <p:cNvPr id="13" name="pasted-image.png">
              <a:extLst>
                <a:ext uri="{FF2B5EF4-FFF2-40B4-BE49-F238E27FC236}">
                  <a16:creationId xmlns:a16="http://schemas.microsoft.com/office/drawing/2014/main" id="{27783150-07CF-7C4B-A3CA-AE1B43CD9E31}"/>
                </a:ext>
              </a:extLst>
            </p:cNvPr>
            <p:cNvPicPr>
              <a:picLocks noChangeAspect="1"/>
            </p:cNvPicPr>
            <p:nvPr/>
          </p:nvPicPr>
          <p:blipFill>
            <a:blip r:embed="rId6"/>
            <a:stretch>
              <a:fillRect/>
            </a:stretch>
          </p:blipFill>
          <p:spPr>
            <a:xfrm>
              <a:off x="5349048" y="4684325"/>
              <a:ext cx="4134071" cy="3100553"/>
            </a:xfrm>
            <a:prstGeom prst="rect">
              <a:avLst/>
            </a:prstGeom>
            <a:ln w="38100" cap="flat">
              <a:solidFill>
                <a:srgbClr val="000000"/>
              </a:solidFill>
              <a:prstDash val="solid"/>
              <a:miter lim="400000"/>
            </a:ln>
            <a:effectLst/>
          </p:spPr>
        </p:pic>
        <p:pic>
          <p:nvPicPr>
            <p:cNvPr id="14" name="pasted-image.png">
              <a:extLst>
                <a:ext uri="{FF2B5EF4-FFF2-40B4-BE49-F238E27FC236}">
                  <a16:creationId xmlns:a16="http://schemas.microsoft.com/office/drawing/2014/main" id="{62E28D47-70CE-D54F-AD82-BCE8FBF4BA8D}"/>
                </a:ext>
              </a:extLst>
            </p:cNvPr>
            <p:cNvPicPr>
              <a:picLocks noChangeAspect="1"/>
            </p:cNvPicPr>
            <p:nvPr/>
          </p:nvPicPr>
          <p:blipFill>
            <a:blip r:embed="rId7"/>
            <a:stretch>
              <a:fillRect/>
            </a:stretch>
          </p:blipFill>
          <p:spPr>
            <a:xfrm>
              <a:off x="7582935" y="578458"/>
              <a:ext cx="2867094" cy="3822792"/>
            </a:xfrm>
            <a:prstGeom prst="rect">
              <a:avLst/>
            </a:prstGeom>
            <a:ln w="38100" cap="flat">
              <a:solidFill>
                <a:srgbClr val="000000"/>
              </a:solidFill>
              <a:prstDash val="solid"/>
              <a:miter lim="400000"/>
            </a:ln>
            <a:effectLst/>
          </p:spPr>
        </p:pic>
      </p:grpSp>
    </p:spTree>
    <p:extLst>
      <p:ext uri="{BB962C8B-B14F-4D97-AF65-F5344CB8AC3E}">
        <p14:creationId xmlns:p14="http://schemas.microsoft.com/office/powerpoint/2010/main" val="849480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41FE-1DE5-B44E-8C35-0BD1F94C4958}"/>
              </a:ext>
            </a:extLst>
          </p:cNvPr>
          <p:cNvSpPr>
            <a:spLocks noGrp="1"/>
          </p:cNvSpPr>
          <p:nvPr>
            <p:ph type="title"/>
          </p:nvPr>
        </p:nvSpPr>
        <p:spPr/>
        <p:txBody>
          <a:bodyPr/>
          <a:lstStyle/>
          <a:p>
            <a:r>
              <a:rPr lang="en-US" dirty="0"/>
              <a:t>Self-supervised learning: Outline</a:t>
            </a:r>
          </a:p>
        </p:txBody>
      </p:sp>
      <p:grpSp>
        <p:nvGrpSpPr>
          <p:cNvPr id="4" name="Group 3">
            <a:extLst>
              <a:ext uri="{FF2B5EF4-FFF2-40B4-BE49-F238E27FC236}">
                <a16:creationId xmlns:a16="http://schemas.microsoft.com/office/drawing/2014/main" id="{903D8B4D-E1A6-1449-AC6C-DD2BC9C4397E}"/>
              </a:ext>
            </a:extLst>
          </p:cNvPr>
          <p:cNvGrpSpPr/>
          <p:nvPr/>
        </p:nvGrpSpPr>
        <p:grpSpPr>
          <a:xfrm>
            <a:off x="3439269" y="1357085"/>
            <a:ext cx="7914534" cy="1175657"/>
            <a:chOff x="2932738" y="2178583"/>
            <a:chExt cx="3156859" cy="576942"/>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3C4352E-4400-824D-8E0D-0AF3354DEDAE}"/>
                    </a:ext>
                  </a:extLst>
                </p:cNvPr>
                <p:cNvSpPr/>
                <p:nvPr/>
              </p:nvSpPr>
              <p:spPr>
                <a:xfrm>
                  <a:off x="5405720"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srgbClr val="FF0000"/>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𝑥</m:t>
                      </m:r>
                      <m:r>
                        <a:rPr lang="en-US" sz="2167" b="1" i="1" dirty="0" smtClean="0">
                          <a:solidFill>
                            <a:srgbClr val="FF0000"/>
                          </a:solidFill>
                          <a:latin typeface="Cambria Math" panose="02040503050406030204" pitchFamily="18" charset="0"/>
                          <a:cs typeface="Arial"/>
                        </a:rPr>
                        <m:t>′</m:t>
                      </m:r>
                    </m:oMath>
                  </a14:m>
                  <a:endParaRPr lang="en-US" sz="2167" dirty="0">
                    <a:solidFill>
                      <a:srgbClr val="FF0000"/>
                    </a:solidFill>
                    <a:latin typeface="Arial"/>
                    <a:cs typeface="Arial"/>
                  </a:endParaRPr>
                </a:p>
              </p:txBody>
            </p:sp>
          </mc:Choice>
          <mc:Fallback xmlns="">
            <p:sp>
              <p:nvSpPr>
                <p:cNvPr id="5" name="Rectangle 4">
                  <a:extLst>
                    <a:ext uri="{FF2B5EF4-FFF2-40B4-BE49-F238E27FC236}">
                      <a16:creationId xmlns:a16="http://schemas.microsoft.com/office/drawing/2014/main" id="{23C4352E-4400-824D-8E0D-0AF3354DEDAE}"/>
                    </a:ext>
                  </a:extLst>
                </p:cNvPr>
                <p:cNvSpPr>
                  <a:spLocks noRot="1" noChangeAspect="1" noMove="1" noResize="1" noEditPoints="1" noAdjustHandles="1" noChangeArrowheads="1" noChangeShapeType="1" noTextEdit="1"/>
                </p:cNvSpPr>
                <p:nvPr/>
              </p:nvSpPr>
              <p:spPr>
                <a:xfrm>
                  <a:off x="5405720" y="2178583"/>
                  <a:ext cx="683877" cy="576942"/>
                </a:xfrm>
                <a:prstGeom prst="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E5E4A9B-97C1-8C41-A67E-BAE8A4D861D5}"/>
                    </a:ext>
                  </a:extLst>
                </p:cNvPr>
                <p:cNvSpPr/>
                <p:nvPr/>
              </p:nvSpPr>
              <p:spPr>
                <a:xfrm>
                  <a:off x="2932738"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prstClr val="black"/>
                          </a:solidFill>
                          <a:latin typeface="Cambria Math" panose="02040503050406030204" pitchFamily="18" charset="0"/>
                          <a:cs typeface="Arial"/>
                        </a:rPr>
                        <m:t>𝑥</m:t>
                      </m:r>
                    </m:oMath>
                  </a14:m>
                  <a:endParaRPr lang="en-US" sz="2167" i="1" baseline="-25000" dirty="0">
                    <a:solidFill>
                      <a:prstClr val="black"/>
                    </a:solidFill>
                    <a:latin typeface="Arial"/>
                    <a:cs typeface="Arial"/>
                  </a:endParaRPr>
                </a:p>
              </p:txBody>
            </p:sp>
          </mc:Choice>
          <mc:Fallback xmlns="">
            <p:sp>
              <p:nvSpPr>
                <p:cNvPr id="6" name="Rectangle 5">
                  <a:extLst>
                    <a:ext uri="{FF2B5EF4-FFF2-40B4-BE49-F238E27FC236}">
                      <a16:creationId xmlns:a16="http://schemas.microsoft.com/office/drawing/2014/main" id="{AE5E4A9B-97C1-8C41-A67E-BAE8A4D861D5}"/>
                    </a:ext>
                  </a:extLst>
                </p:cNvPr>
                <p:cNvSpPr>
                  <a:spLocks noRot="1" noChangeAspect="1" noMove="1" noResize="1" noEditPoints="1" noAdjustHandles="1" noChangeArrowheads="1" noChangeShapeType="1" noTextEdit="1"/>
                </p:cNvSpPr>
                <p:nvPr/>
              </p:nvSpPr>
              <p:spPr>
                <a:xfrm>
                  <a:off x="2932738" y="2178583"/>
                  <a:ext cx="683877" cy="576942"/>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F223BDBC-299A-D347-B3AC-27FD30FC32EA}"/>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8" name="Straight Arrow Connector 7">
            <a:extLst>
              <a:ext uri="{FF2B5EF4-FFF2-40B4-BE49-F238E27FC236}">
                <a16:creationId xmlns:a16="http://schemas.microsoft.com/office/drawing/2014/main" id="{E9842621-1987-0A48-B090-6BE567077B2E}"/>
              </a:ext>
            </a:extLst>
          </p:cNvPr>
          <p:cNvCxnSpPr>
            <a:stCxn id="6" idx="3"/>
            <a:endCxn id="7" idx="1"/>
          </p:cNvCxnSpPr>
          <p:nvPr/>
        </p:nvCxnSpPr>
        <p:spPr>
          <a:xfrm>
            <a:off x="5153814" y="1944911"/>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448D97-2922-4449-944F-64C0A7F0DEFE}"/>
              </a:ext>
            </a:extLst>
          </p:cNvPr>
          <p:cNvCxnSpPr>
            <a:stCxn id="7" idx="3"/>
            <a:endCxn id="5" idx="1"/>
          </p:cNvCxnSpPr>
          <p:nvPr/>
        </p:nvCxnSpPr>
        <p:spPr>
          <a:xfrm>
            <a:off x="8856632" y="1944911"/>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4778F19-3F78-CF4D-9002-E1CAEC751DF9}"/>
              </a:ext>
            </a:extLst>
          </p:cNvPr>
          <p:cNvSpPr txBox="1"/>
          <p:nvPr/>
        </p:nvSpPr>
        <p:spPr>
          <a:xfrm>
            <a:off x="484506" y="1662835"/>
            <a:ext cx="2824782" cy="528466"/>
          </a:xfrm>
          <a:prstGeom prst="rect">
            <a:avLst/>
          </a:prstGeom>
          <a:noFill/>
        </p:spPr>
        <p:txBody>
          <a:bodyPr wrap="none" lIns="91425" tIns="45714" rIns="91425" bIns="45714" rtlCol="0">
            <a:spAutoFit/>
          </a:bodyPr>
          <a:lstStyle/>
          <a:p>
            <a:pPr defTabSz="914272" hangingPunct="1"/>
            <a:r>
              <a:rPr lang="en-US" sz="2834" dirty="0">
                <a:solidFill>
                  <a:prstClr val="black"/>
                </a:solidFill>
                <a:latin typeface="Arial"/>
                <a:cs typeface="Arial"/>
              </a:rPr>
              <a:t>Data prediction</a:t>
            </a:r>
          </a:p>
        </p:txBody>
      </p:sp>
      <p:sp>
        <p:nvSpPr>
          <p:cNvPr id="19" name="TextBox 18">
            <a:extLst>
              <a:ext uri="{FF2B5EF4-FFF2-40B4-BE49-F238E27FC236}">
                <a16:creationId xmlns:a16="http://schemas.microsoft.com/office/drawing/2014/main" id="{29D35BE9-EE5C-A943-BBC0-6C1E2FC004FF}"/>
              </a:ext>
            </a:extLst>
          </p:cNvPr>
          <p:cNvSpPr txBox="1"/>
          <p:nvPr/>
        </p:nvSpPr>
        <p:spPr>
          <a:xfrm>
            <a:off x="460525" y="3242843"/>
            <a:ext cx="2988070" cy="964611"/>
          </a:xfrm>
          <a:prstGeom prst="rect">
            <a:avLst/>
          </a:prstGeom>
          <a:noFill/>
        </p:spPr>
        <p:txBody>
          <a:bodyPr wrap="square" lIns="91425" tIns="45714" rIns="91425" bIns="45714" rtlCol="0">
            <a:spAutoFit/>
          </a:bodyPr>
          <a:lstStyle/>
          <a:p>
            <a:pPr defTabSz="914272" hangingPunct="1"/>
            <a:r>
              <a:rPr lang="en-US" sz="2834" dirty="0">
                <a:solidFill>
                  <a:prstClr val="black"/>
                </a:solidFill>
                <a:latin typeface="Arial"/>
                <a:cs typeface="Arial"/>
              </a:rPr>
              <a:t>Transformation prediction</a:t>
            </a:r>
          </a:p>
        </p:txBody>
      </p:sp>
      <p:grpSp>
        <p:nvGrpSpPr>
          <p:cNvPr id="34" name="Group 33">
            <a:extLst>
              <a:ext uri="{FF2B5EF4-FFF2-40B4-BE49-F238E27FC236}">
                <a16:creationId xmlns:a16="http://schemas.microsoft.com/office/drawing/2014/main" id="{516A5A85-D655-9F40-9B65-4A7921D183CC}"/>
              </a:ext>
            </a:extLst>
          </p:cNvPr>
          <p:cNvGrpSpPr/>
          <p:nvPr/>
        </p:nvGrpSpPr>
        <p:grpSpPr>
          <a:xfrm>
            <a:off x="3429000" y="3167743"/>
            <a:ext cx="7914534" cy="1175657"/>
            <a:chOff x="2932738" y="2178583"/>
            <a:chExt cx="3156859" cy="576942"/>
          </a:xfrm>
        </p:grpSpPr>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B6C51F0-0FCE-FD4E-9868-8F5305E964B1}"/>
                    </a:ext>
                  </a:extLst>
                </p:cNvPr>
                <p:cNvSpPr/>
                <p:nvPr/>
              </p:nvSpPr>
              <p:spPr>
                <a:xfrm>
                  <a:off x="5405720"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14:m>
                    <m:oMathPara xmlns:m="http://schemas.openxmlformats.org/officeDocument/2006/math">
                      <m:oMathParaPr>
                        <m:jc m:val="centerGroup"/>
                      </m:oMathParaPr>
                      <m:oMath xmlns:m="http://schemas.openxmlformats.org/officeDocument/2006/math">
                        <m:r>
                          <a:rPr lang="en-US" sz="2167" i="1" dirty="0" smtClean="0">
                            <a:solidFill>
                              <a:srgbClr val="FF0000"/>
                            </a:solidFill>
                            <a:latin typeface="Cambria Math" panose="02040503050406030204" pitchFamily="18" charset="0"/>
                            <a:cs typeface="Arial"/>
                          </a:rPr>
                          <m:t>𝑇</m:t>
                        </m:r>
                      </m:oMath>
                    </m:oMathPara>
                  </a14:m>
                  <a:endParaRPr lang="en-US" sz="2167" i="1" baseline="-25000" dirty="0">
                    <a:solidFill>
                      <a:srgbClr val="FF0000"/>
                    </a:solidFill>
                    <a:latin typeface="Arial"/>
                    <a:cs typeface="Arial"/>
                  </a:endParaRPr>
                </a:p>
              </p:txBody>
            </p:sp>
          </mc:Choice>
          <mc:Fallback xmlns="">
            <p:sp>
              <p:nvSpPr>
                <p:cNvPr id="35" name="Rectangle 34">
                  <a:extLst>
                    <a:ext uri="{FF2B5EF4-FFF2-40B4-BE49-F238E27FC236}">
                      <a16:creationId xmlns:a16="http://schemas.microsoft.com/office/drawing/2014/main" id="{2B6C51F0-0FCE-FD4E-9868-8F5305E964B1}"/>
                    </a:ext>
                  </a:extLst>
                </p:cNvPr>
                <p:cNvSpPr>
                  <a:spLocks noRot="1" noChangeAspect="1" noMove="1" noResize="1" noEditPoints="1" noAdjustHandles="1" noChangeArrowheads="1" noChangeShapeType="1" noTextEdit="1"/>
                </p:cNvSpPr>
                <p:nvPr/>
              </p:nvSpPr>
              <p:spPr>
                <a:xfrm>
                  <a:off x="5405720" y="2178583"/>
                  <a:ext cx="683877" cy="576942"/>
                </a:xfrm>
                <a:prstGeom prst="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247AF02E-B576-2B4C-8916-141B2240129B}"/>
                    </a:ext>
                  </a:extLst>
                </p:cNvPr>
                <p:cNvSpPr/>
                <p:nvPr/>
              </p:nvSpPr>
              <p:spPr>
                <a:xfrm>
                  <a:off x="2932738"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𝑇</m:t>
                      </m:r>
                      <m:r>
                        <a:rPr lang="en-US" sz="2167" i="1" dirty="0" smtClean="0">
                          <a:solidFill>
                            <a:prstClr val="black"/>
                          </a:solidFill>
                          <a:latin typeface="Cambria Math" panose="02040503050406030204" pitchFamily="18" charset="0"/>
                          <a:cs typeface="Arial"/>
                        </a:rPr>
                        <m:t>(</m:t>
                      </m:r>
                      <m:r>
                        <a:rPr lang="en-US" sz="2167" i="1" dirty="0" smtClean="0">
                          <a:solidFill>
                            <a:prstClr val="black"/>
                          </a:solidFill>
                          <a:latin typeface="Cambria Math" panose="02040503050406030204" pitchFamily="18" charset="0"/>
                          <a:cs typeface="Arial"/>
                        </a:rPr>
                        <m:t>𝑥</m:t>
                      </m:r>
                      <m:r>
                        <a:rPr lang="en-US" sz="2167" i="1" dirty="0" smtClean="0">
                          <a:solidFill>
                            <a:prstClr val="black"/>
                          </a:solidFill>
                          <a:latin typeface="Cambria Math" panose="02040503050406030204" pitchFamily="18" charset="0"/>
                          <a:cs typeface="Arial"/>
                        </a:rPr>
                        <m:t>)</m:t>
                      </m:r>
                    </m:oMath>
                  </a14:m>
                  <a:endParaRPr lang="en-US" sz="2167" baseline="-25000" dirty="0">
                    <a:solidFill>
                      <a:prstClr val="black"/>
                    </a:solidFill>
                    <a:latin typeface="Arial"/>
                    <a:cs typeface="Arial"/>
                  </a:endParaRPr>
                </a:p>
              </p:txBody>
            </p:sp>
          </mc:Choice>
          <mc:Fallback xmlns="">
            <p:sp>
              <p:nvSpPr>
                <p:cNvPr id="36" name="Rectangle 35">
                  <a:extLst>
                    <a:ext uri="{FF2B5EF4-FFF2-40B4-BE49-F238E27FC236}">
                      <a16:creationId xmlns:a16="http://schemas.microsoft.com/office/drawing/2014/main" id="{247AF02E-B576-2B4C-8916-141B2240129B}"/>
                    </a:ext>
                  </a:extLst>
                </p:cNvPr>
                <p:cNvSpPr>
                  <a:spLocks noRot="1" noChangeAspect="1" noMove="1" noResize="1" noEditPoints="1" noAdjustHandles="1" noChangeArrowheads="1" noChangeShapeType="1" noTextEdit="1"/>
                </p:cNvSpPr>
                <p:nvPr/>
              </p:nvSpPr>
              <p:spPr>
                <a:xfrm>
                  <a:off x="2932738" y="2178583"/>
                  <a:ext cx="683877" cy="576942"/>
                </a:xfrm>
                <a:prstGeom prst="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2FA5EC99-4BD3-9F43-B713-B8EBFA53BC8D}"/>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38" name="Straight Arrow Connector 37">
            <a:extLst>
              <a:ext uri="{FF2B5EF4-FFF2-40B4-BE49-F238E27FC236}">
                <a16:creationId xmlns:a16="http://schemas.microsoft.com/office/drawing/2014/main" id="{3F3B2CA7-3747-C445-8BDA-01AE7F56EB3A}"/>
              </a:ext>
            </a:extLst>
          </p:cNvPr>
          <p:cNvCxnSpPr>
            <a:stCxn id="36" idx="3"/>
            <a:endCxn id="37" idx="1"/>
          </p:cNvCxnSpPr>
          <p:nvPr/>
        </p:nvCxnSpPr>
        <p:spPr>
          <a:xfrm>
            <a:off x="5143545" y="3755569"/>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AB8BAD2-678D-314F-ACB3-94A56978D9AE}"/>
              </a:ext>
            </a:extLst>
          </p:cNvPr>
          <p:cNvCxnSpPr>
            <a:stCxn id="37" idx="3"/>
            <a:endCxn id="35" idx="1"/>
          </p:cNvCxnSpPr>
          <p:nvPr/>
        </p:nvCxnSpPr>
        <p:spPr>
          <a:xfrm>
            <a:off x="8846363" y="3755569"/>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09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D97A-F323-8B47-8C81-160FA889E41F}"/>
              </a:ext>
            </a:extLst>
          </p:cNvPr>
          <p:cNvSpPr>
            <a:spLocks noGrp="1"/>
          </p:cNvSpPr>
          <p:nvPr>
            <p:ph type="title"/>
          </p:nvPr>
        </p:nvSpPr>
        <p:spPr/>
        <p:txBody>
          <a:bodyPr/>
          <a:lstStyle/>
          <a:p>
            <a:r>
              <a:rPr lang="en-US" dirty="0"/>
              <a:t>Context prediction</a:t>
            </a:r>
          </a:p>
        </p:txBody>
      </p:sp>
      <p:pic>
        <p:nvPicPr>
          <p:cNvPr id="5" name="Content Placeholder 4">
            <a:extLst>
              <a:ext uri="{FF2B5EF4-FFF2-40B4-BE49-F238E27FC236}">
                <a16:creationId xmlns:a16="http://schemas.microsoft.com/office/drawing/2014/main" id="{15297986-3FCE-6B4F-A9A2-A7A35417E6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2048"/>
          <a:stretch/>
        </p:blipFill>
        <p:spPr>
          <a:xfrm>
            <a:off x="6127831" y="1012601"/>
            <a:ext cx="5855825" cy="2324805"/>
          </a:xfrm>
        </p:spPr>
      </p:pic>
      <p:sp>
        <p:nvSpPr>
          <p:cNvPr id="6" name="Rectangle 5">
            <a:extLst>
              <a:ext uri="{FF2B5EF4-FFF2-40B4-BE49-F238E27FC236}">
                <a16:creationId xmlns:a16="http://schemas.microsoft.com/office/drawing/2014/main" id="{6A6E7AC0-8E89-0E47-A36A-8EF09B125EA7}"/>
              </a:ext>
            </a:extLst>
          </p:cNvPr>
          <p:cNvSpPr/>
          <p:nvPr/>
        </p:nvSpPr>
        <p:spPr>
          <a:xfrm>
            <a:off x="381000" y="6412468"/>
            <a:ext cx="11582400" cy="338554"/>
          </a:xfrm>
          <a:prstGeom prst="rect">
            <a:avLst/>
          </a:prstGeom>
        </p:spPr>
        <p:txBody>
          <a:bodyPr wrap="square">
            <a:spAutoFit/>
          </a:bodyPr>
          <a:lstStyle/>
          <a:p>
            <a:pPr algn="ctr"/>
            <a:r>
              <a:rPr lang="en-US" sz="1600" b="0" dirty="0"/>
              <a:t>C. </a:t>
            </a:r>
            <a:r>
              <a:rPr lang="en-US" sz="1600" b="0" dirty="0" err="1"/>
              <a:t>Doersch</a:t>
            </a:r>
            <a:r>
              <a:rPr lang="en-US" sz="1600" b="0" dirty="0"/>
              <a:t>, A. Gupta, A. </a:t>
            </a:r>
            <a:r>
              <a:rPr lang="en-US" sz="1600" b="0" dirty="0" err="1"/>
              <a:t>Efros</a:t>
            </a:r>
            <a:r>
              <a:rPr lang="en-US" sz="1600" b="0" dirty="0"/>
              <a:t>. </a:t>
            </a:r>
            <a:r>
              <a:rPr lang="en-US" sz="1600" b="0" dirty="0">
                <a:hlinkClick r:id="rId3"/>
              </a:rPr>
              <a:t>Unsupervised Visual Representation Learning by Context Prediction</a:t>
            </a:r>
            <a:r>
              <a:rPr lang="en-US" sz="1600" b="0" dirty="0"/>
              <a:t>. ICCV 2015</a:t>
            </a:r>
          </a:p>
        </p:txBody>
      </p:sp>
      <p:sp>
        <p:nvSpPr>
          <p:cNvPr id="7" name="TextBox 6">
            <a:extLst>
              <a:ext uri="{FF2B5EF4-FFF2-40B4-BE49-F238E27FC236}">
                <a16:creationId xmlns:a16="http://schemas.microsoft.com/office/drawing/2014/main" id="{AC854CFB-504E-FE4F-A4A6-906E02106105}"/>
              </a:ext>
            </a:extLst>
          </p:cNvPr>
          <p:cNvSpPr txBox="1"/>
          <p:nvPr/>
        </p:nvSpPr>
        <p:spPr>
          <a:xfrm>
            <a:off x="457200" y="1155918"/>
            <a:ext cx="5562600" cy="1815882"/>
          </a:xfrm>
          <a:prstGeom prst="rect">
            <a:avLst/>
          </a:prstGeom>
          <a:noFill/>
        </p:spPr>
        <p:txBody>
          <a:bodyPr wrap="square" rtlCol="0">
            <a:spAutoFit/>
          </a:bodyPr>
          <a:lstStyle/>
          <a:p>
            <a:pPr marL="342900" indent="-342900">
              <a:buFont typeface="Arial" panose="020B0604020202020204" pitchFamily="34" charset="0"/>
              <a:buChar char="•"/>
            </a:pPr>
            <a:r>
              <a:rPr lang="en-US" sz="2800" b="0" i="1" dirty="0"/>
              <a:t>Pretext task</a:t>
            </a:r>
            <a:r>
              <a:rPr lang="en-US" sz="2800" b="0" dirty="0"/>
              <a:t>: randomly sample a patch and one of 8 neighbors</a:t>
            </a:r>
          </a:p>
          <a:p>
            <a:pPr marL="342900" indent="-342900">
              <a:buFont typeface="Arial" panose="020B0604020202020204" pitchFamily="34" charset="0"/>
              <a:buChar char="•"/>
            </a:pPr>
            <a:r>
              <a:rPr lang="en-US" sz="2800" b="0" dirty="0"/>
              <a:t>Guess the spatial relationship between the patches</a:t>
            </a:r>
          </a:p>
        </p:txBody>
      </p:sp>
      <p:pic>
        <p:nvPicPr>
          <p:cNvPr id="9" name="Content Placeholder 4">
            <a:extLst>
              <a:ext uri="{FF2B5EF4-FFF2-40B4-BE49-F238E27FC236}">
                <a16:creationId xmlns:a16="http://schemas.microsoft.com/office/drawing/2014/main" id="{79FFD79B-4779-E445-87F2-5AD236EB82DC}"/>
              </a:ext>
            </a:extLst>
          </p:cNvPr>
          <p:cNvPicPr>
            <a:picLocks noChangeAspect="1"/>
          </p:cNvPicPr>
          <p:nvPr/>
        </p:nvPicPr>
        <p:blipFill rotWithShape="1">
          <a:blip r:embed="rId2">
            <a:extLst>
              <a:ext uri="{28A0092B-C50C-407E-A947-70E740481C1C}">
                <a14:useLocalDpi xmlns:a14="http://schemas.microsoft.com/office/drawing/2010/main" val="0"/>
              </a:ext>
            </a:extLst>
          </a:blip>
          <a:srcRect t="60870" r="50357"/>
          <a:stretch/>
        </p:blipFill>
        <p:spPr bwMode="auto">
          <a:xfrm>
            <a:off x="1600200" y="3634805"/>
            <a:ext cx="3810000" cy="2057400"/>
          </a:xfrm>
          <a:prstGeom prst="rect">
            <a:avLst/>
          </a:prstGeom>
          <a:noFill/>
          <a:ln w="9525">
            <a:noFill/>
            <a:miter lim="800000"/>
            <a:headEnd/>
            <a:tailEnd/>
          </a:ln>
        </p:spPr>
      </p:pic>
      <p:pic>
        <p:nvPicPr>
          <p:cNvPr id="10" name="Content Placeholder 4">
            <a:extLst>
              <a:ext uri="{FF2B5EF4-FFF2-40B4-BE49-F238E27FC236}">
                <a16:creationId xmlns:a16="http://schemas.microsoft.com/office/drawing/2014/main" id="{1BB1496F-8399-0941-AA60-FC539FF93CEC}"/>
              </a:ext>
            </a:extLst>
          </p:cNvPr>
          <p:cNvPicPr>
            <a:picLocks noChangeAspect="1"/>
          </p:cNvPicPr>
          <p:nvPr/>
        </p:nvPicPr>
        <p:blipFill rotWithShape="1">
          <a:blip r:embed="rId2">
            <a:extLst>
              <a:ext uri="{28A0092B-C50C-407E-A947-70E740481C1C}">
                <a14:useLocalDpi xmlns:a14="http://schemas.microsoft.com/office/drawing/2010/main" val="0"/>
              </a:ext>
            </a:extLst>
          </a:blip>
          <a:srcRect l="49365" t="61334"/>
          <a:stretch/>
        </p:blipFill>
        <p:spPr bwMode="auto">
          <a:xfrm>
            <a:off x="7391400" y="3634805"/>
            <a:ext cx="3886200" cy="2032992"/>
          </a:xfrm>
          <a:prstGeom prst="rect">
            <a:avLst/>
          </a:prstGeom>
          <a:noFill/>
          <a:ln w="9525">
            <a:noFill/>
            <a:miter lim="800000"/>
            <a:headEnd/>
            <a:tailEnd/>
          </a:ln>
        </p:spPr>
      </p:pic>
      <p:sp>
        <p:nvSpPr>
          <p:cNvPr id="11" name="TextBox 10">
            <a:extLst>
              <a:ext uri="{FF2B5EF4-FFF2-40B4-BE49-F238E27FC236}">
                <a16:creationId xmlns:a16="http://schemas.microsoft.com/office/drawing/2014/main" id="{6E5C5B95-C0AA-C842-A226-0CF3934A9ABE}"/>
              </a:ext>
            </a:extLst>
          </p:cNvPr>
          <p:cNvSpPr txBox="1"/>
          <p:nvPr/>
        </p:nvSpPr>
        <p:spPr>
          <a:xfrm>
            <a:off x="2514600" y="5689666"/>
            <a:ext cx="2440092" cy="461665"/>
          </a:xfrm>
          <a:prstGeom prst="rect">
            <a:avLst/>
          </a:prstGeom>
          <a:noFill/>
        </p:spPr>
        <p:txBody>
          <a:bodyPr wrap="none" rtlCol="0">
            <a:spAutoFit/>
          </a:bodyPr>
          <a:lstStyle/>
          <a:p>
            <a:r>
              <a:rPr lang="en-US" dirty="0"/>
              <a:t>A: Bottom right</a:t>
            </a:r>
          </a:p>
        </p:txBody>
      </p:sp>
      <p:sp>
        <p:nvSpPr>
          <p:cNvPr id="12" name="TextBox 11">
            <a:extLst>
              <a:ext uri="{FF2B5EF4-FFF2-40B4-BE49-F238E27FC236}">
                <a16:creationId xmlns:a16="http://schemas.microsoft.com/office/drawing/2014/main" id="{62147F5A-995C-EB4E-ADDD-940848B3E6E8}"/>
              </a:ext>
            </a:extLst>
          </p:cNvPr>
          <p:cNvSpPr txBox="1"/>
          <p:nvPr/>
        </p:nvSpPr>
        <p:spPr>
          <a:xfrm>
            <a:off x="8262123" y="5689666"/>
            <a:ext cx="2144754" cy="461665"/>
          </a:xfrm>
          <a:prstGeom prst="rect">
            <a:avLst/>
          </a:prstGeom>
          <a:noFill/>
        </p:spPr>
        <p:txBody>
          <a:bodyPr wrap="none" rtlCol="0">
            <a:spAutoFit/>
          </a:bodyPr>
          <a:lstStyle/>
          <a:p>
            <a:r>
              <a:rPr lang="en-US" dirty="0"/>
              <a:t>A: Top center</a:t>
            </a:r>
          </a:p>
        </p:txBody>
      </p:sp>
    </p:spTree>
    <p:extLst>
      <p:ext uri="{BB962C8B-B14F-4D97-AF65-F5344CB8AC3E}">
        <p14:creationId xmlns:p14="http://schemas.microsoft.com/office/powerpoint/2010/main" val="215105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23A9-0B76-8647-8919-C7DC8A25670D}"/>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EAD0347E-8D67-9D4C-9D75-98727567ADB6}"/>
              </a:ext>
            </a:extLst>
          </p:cNvPr>
          <p:cNvSpPr>
            <a:spLocks noGrp="1"/>
          </p:cNvSpPr>
          <p:nvPr>
            <p:ph idx="1"/>
          </p:nvPr>
        </p:nvSpPr>
        <p:spPr>
          <a:xfrm>
            <a:off x="914400" y="914400"/>
            <a:ext cx="10515600" cy="5257800"/>
          </a:xfrm>
        </p:spPr>
        <p:txBody>
          <a:bodyPr/>
          <a:lstStyle/>
          <a:p>
            <a:pPr marL="457200" indent="-457200">
              <a:buFont typeface="Arial" panose="020B0604020202020204" pitchFamily="34" charset="0"/>
              <a:buChar char="•"/>
            </a:pPr>
            <a:r>
              <a:rPr lang="en-US" dirty="0"/>
              <a:t>Recall the idea of </a:t>
            </a:r>
            <a:r>
              <a:rPr lang="en-US" i="1" dirty="0"/>
              <a:t>transfer learning</a:t>
            </a:r>
            <a:r>
              <a:rPr lang="en-US" dirty="0"/>
              <a:t>: start with general-purpose feature representation pre-trained on a large, diverse dataset and adapt it to specialized tasks</a:t>
            </a:r>
          </a:p>
          <a:p>
            <a:pPr marL="457200" indent="-457200">
              <a:buFont typeface="Arial" panose="020B0604020202020204" pitchFamily="34" charset="0"/>
              <a:buChar char="•"/>
            </a:pPr>
            <a:r>
              <a:rPr lang="en-US" dirty="0"/>
              <a:t>Challenge: overcoming reliance on </a:t>
            </a:r>
            <a:r>
              <a:rPr lang="en-US" i="1" dirty="0"/>
              <a:t>supervised </a:t>
            </a:r>
            <a:r>
              <a:rPr lang="en-US" dirty="0"/>
              <a:t>pre-training</a:t>
            </a:r>
          </a:p>
        </p:txBody>
      </p:sp>
      <p:pic>
        <p:nvPicPr>
          <p:cNvPr id="6" name="Picture 5">
            <a:extLst>
              <a:ext uri="{FF2B5EF4-FFF2-40B4-BE49-F238E27FC236}">
                <a16:creationId xmlns:a16="http://schemas.microsoft.com/office/drawing/2014/main" id="{C619AD97-BA61-0240-B529-E4E35202B578}"/>
              </a:ext>
            </a:extLst>
          </p:cNvPr>
          <p:cNvPicPr>
            <a:picLocks noChangeAspect="1"/>
          </p:cNvPicPr>
          <p:nvPr/>
        </p:nvPicPr>
        <p:blipFill>
          <a:blip r:embed="rId2"/>
          <a:stretch>
            <a:fillRect/>
          </a:stretch>
        </p:blipFill>
        <p:spPr>
          <a:xfrm>
            <a:off x="1409700" y="3060700"/>
            <a:ext cx="9372600" cy="3035300"/>
          </a:xfrm>
          <a:prstGeom prst="rect">
            <a:avLst/>
          </a:prstGeom>
        </p:spPr>
      </p:pic>
      <p:sp>
        <p:nvSpPr>
          <p:cNvPr id="7" name="Rectangle 6">
            <a:extLst>
              <a:ext uri="{FF2B5EF4-FFF2-40B4-BE49-F238E27FC236}">
                <a16:creationId xmlns:a16="http://schemas.microsoft.com/office/drawing/2014/main" id="{13E441CE-7608-804F-A7DA-37157973ED80}"/>
              </a:ext>
            </a:extLst>
          </p:cNvPr>
          <p:cNvSpPr/>
          <p:nvPr/>
        </p:nvSpPr>
        <p:spPr>
          <a:xfrm>
            <a:off x="9982200" y="6323309"/>
            <a:ext cx="2133600" cy="338554"/>
          </a:xfrm>
          <a:prstGeom prst="rect">
            <a:avLst/>
          </a:prstGeom>
        </p:spPr>
        <p:txBody>
          <a:bodyPr wrap="square">
            <a:spAutoFit/>
          </a:bodyPr>
          <a:lstStyle/>
          <a:p>
            <a:pPr algn="ctr"/>
            <a:r>
              <a:rPr lang="en-US" sz="1600" b="0" dirty="0">
                <a:hlinkClick r:id="rId3"/>
              </a:rPr>
              <a:t>Figure source</a:t>
            </a:r>
            <a:endParaRPr lang="en-US" sz="1600" b="0" dirty="0"/>
          </a:p>
        </p:txBody>
      </p:sp>
      <p:cxnSp>
        <p:nvCxnSpPr>
          <p:cNvPr id="5" name="Straight Connector 4">
            <a:extLst>
              <a:ext uri="{FF2B5EF4-FFF2-40B4-BE49-F238E27FC236}">
                <a16:creationId xmlns:a16="http://schemas.microsoft.com/office/drawing/2014/main" id="{5849C6E9-C2AD-F34C-AFF8-D894E6862F90}"/>
              </a:ext>
            </a:extLst>
          </p:cNvPr>
          <p:cNvCxnSpPr>
            <a:cxnSpLocks/>
          </p:cNvCxnSpPr>
          <p:nvPr/>
        </p:nvCxnSpPr>
        <p:spPr bwMode="auto">
          <a:xfrm flipV="1">
            <a:off x="2438400" y="3890318"/>
            <a:ext cx="3124200" cy="2203450"/>
          </a:xfrm>
          <a:prstGeom prst="line">
            <a:avLst/>
          </a:prstGeom>
          <a:solidFill>
            <a:schemeClr val="accent1"/>
          </a:solidFill>
          <a:ln w="127000" cap="flat" cmpd="sng" algn="ctr">
            <a:solidFill>
              <a:srgbClr val="FF0000"/>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8713F2B8-6EC8-4D4E-8F8B-7CADD68BB21F}"/>
              </a:ext>
            </a:extLst>
          </p:cNvPr>
          <p:cNvCxnSpPr>
            <a:cxnSpLocks/>
          </p:cNvCxnSpPr>
          <p:nvPr/>
        </p:nvCxnSpPr>
        <p:spPr bwMode="auto">
          <a:xfrm flipH="1" flipV="1">
            <a:off x="2438400" y="4042718"/>
            <a:ext cx="3200400" cy="2050108"/>
          </a:xfrm>
          <a:prstGeom prst="line">
            <a:avLst/>
          </a:prstGeom>
          <a:solidFill>
            <a:schemeClr val="accent1"/>
          </a:solidFill>
          <a:ln w="127000" cap="flat" cmpd="sng" algn="ctr">
            <a:solidFill>
              <a:srgbClr val="FF0000"/>
            </a:solidFill>
            <a:prstDash val="solid"/>
            <a:round/>
            <a:headEnd type="none" w="med" len="med"/>
            <a:tailEnd type="none" w="med" len="med"/>
          </a:ln>
          <a:effectLst/>
        </p:spPr>
      </p:cxnSp>
      <p:sp>
        <p:nvSpPr>
          <p:cNvPr id="12" name="TextBox 11">
            <a:extLst>
              <a:ext uri="{FF2B5EF4-FFF2-40B4-BE49-F238E27FC236}">
                <a16:creationId xmlns:a16="http://schemas.microsoft.com/office/drawing/2014/main" id="{53F1ECD6-49B7-8341-953D-9B1D999307ED}"/>
              </a:ext>
            </a:extLst>
          </p:cNvPr>
          <p:cNvSpPr txBox="1"/>
          <p:nvPr/>
        </p:nvSpPr>
        <p:spPr>
          <a:xfrm>
            <a:off x="3034530" y="6243935"/>
            <a:ext cx="1931939" cy="461665"/>
          </a:xfrm>
          <a:prstGeom prst="rect">
            <a:avLst/>
          </a:prstGeom>
          <a:noFill/>
        </p:spPr>
        <p:txBody>
          <a:bodyPr wrap="none" rtlCol="0">
            <a:spAutoFit/>
          </a:bodyPr>
          <a:lstStyle/>
          <a:p>
            <a:r>
              <a:rPr lang="en-US" dirty="0">
                <a:solidFill>
                  <a:srgbClr val="FF0000"/>
                </a:solidFill>
              </a:rPr>
              <a:t>Pretext task</a:t>
            </a:r>
          </a:p>
        </p:txBody>
      </p:sp>
      <p:sp>
        <p:nvSpPr>
          <p:cNvPr id="4" name="Rectangle 3">
            <a:extLst>
              <a:ext uri="{FF2B5EF4-FFF2-40B4-BE49-F238E27FC236}">
                <a16:creationId xmlns:a16="http://schemas.microsoft.com/office/drawing/2014/main" id="{9ABC46DC-ACC4-CE41-9AF4-23E57B27443E}"/>
              </a:ext>
            </a:extLst>
          </p:cNvPr>
          <p:cNvSpPr/>
          <p:nvPr/>
        </p:nvSpPr>
        <p:spPr bwMode="auto">
          <a:xfrm>
            <a:off x="2667000" y="3657600"/>
            <a:ext cx="1295400" cy="23271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55902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57400" y="2590806"/>
            <a:ext cx="4862790" cy="3563186"/>
            <a:chOff x="2514600" y="2667000"/>
            <a:chExt cx="3647092" cy="3563185"/>
          </a:xfrm>
        </p:grpSpPr>
        <p:pic>
          <p:nvPicPr>
            <p:cNvPr id="34" name="Picture 33"/>
            <p:cNvPicPr>
              <a:picLocks/>
            </p:cNvPicPr>
            <p:nvPr/>
          </p:nvPicPr>
          <p:blipFill rotWithShape="1">
            <a:blip r:embed="rId4">
              <a:extLst>
                <a:ext uri="{28A0092B-C50C-407E-A947-70E740481C1C}">
                  <a14:useLocalDpi xmlns:a14="http://schemas.microsoft.com/office/drawing/2010/main" val="0"/>
                </a:ext>
              </a:extLst>
            </a:blip>
            <a:srcRect l="45673" t="39334" r="38328" b="39334"/>
            <a:stretch/>
          </p:blipFill>
          <p:spPr>
            <a:xfrm>
              <a:off x="4637693" y="4706185"/>
              <a:ext cx="1523999" cy="1524000"/>
            </a:xfrm>
            <a:prstGeom prst="rect">
              <a:avLst/>
            </a:prstGeom>
            <a:ln w="38100">
              <a:noFill/>
              <a:prstDash val="dash"/>
            </a:ln>
          </p:spPr>
        </p:pic>
        <p:pic>
          <p:nvPicPr>
            <p:cNvPr id="5" name="Picture 4"/>
            <p:cNvPicPr>
              <a:picLocks/>
            </p:cNvPicPr>
            <p:nvPr/>
          </p:nvPicPr>
          <p:blipFill rotWithShape="1">
            <a:blip r:embed="rId4">
              <a:extLst>
                <a:ext uri="{28A0092B-C50C-407E-A947-70E740481C1C}">
                  <a14:useLocalDpi xmlns:a14="http://schemas.microsoft.com/office/drawing/2010/main" val="0"/>
                </a:ext>
              </a:extLst>
            </a:blip>
            <a:srcRect l="23396" t="11536" r="60605" b="66440"/>
            <a:stretch/>
          </p:blipFill>
          <p:spPr>
            <a:xfrm>
              <a:off x="2514600" y="2667000"/>
              <a:ext cx="1523999" cy="1524000"/>
            </a:xfrm>
            <a:prstGeom prst="rect">
              <a:avLst/>
            </a:prstGeom>
            <a:ln w="38100">
              <a:solidFill>
                <a:srgbClr val="0000FF"/>
              </a:solidFill>
            </a:ln>
          </p:spPr>
        </p:pic>
        <p:sp>
          <p:nvSpPr>
            <p:cNvPr id="13" name="Rectangle 12"/>
            <p:cNvSpPr/>
            <p:nvPr/>
          </p:nvSpPr>
          <p:spPr>
            <a:xfrm flipH="1">
              <a:off x="4641321" y="4700289"/>
              <a:ext cx="1516743" cy="151674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3137" eaLnBrk="1" fontAlgn="auto" hangingPunct="1">
                <a:spcBef>
                  <a:spcPts val="0"/>
                </a:spcBef>
                <a:spcAft>
                  <a:spcPts val="0"/>
                </a:spcAft>
                <a:defRPr/>
              </a:pPr>
              <a:endParaRPr lang="en-US" sz="2150" b="0">
                <a:solidFill>
                  <a:prstClr val="white"/>
                </a:solidFill>
                <a:latin typeface="Arial"/>
                <a:cs typeface="Arial"/>
                <a:sym typeface="Gill Sans"/>
              </a:endParaRPr>
            </a:p>
          </p:txBody>
        </p:sp>
      </p:grpSp>
      <p:pic>
        <p:nvPicPr>
          <p:cNvPr id="11" name="Picture 10"/>
          <p:cNvPicPr>
            <a:picLocks/>
          </p:cNvPicPr>
          <p:nvPr/>
        </p:nvPicPr>
        <p:blipFill rotWithShape="1">
          <a:blip r:embed="rId5">
            <a:extLst>
              <a:ext uri="{BEBA8EAE-BF5A-486C-A8C5-ECC9F3942E4B}">
                <a14:imgProps xmlns:a14="http://schemas.microsoft.com/office/drawing/2010/main">
                  <a14:imgLayer r:embed="rId6">
                    <a14:imgEffect>
                      <a14:saturation sat="90000"/>
                    </a14:imgEffect>
                    <a14:imgEffect>
                      <a14:brightnessContrast bright="22000" contrast="-23000"/>
                    </a14:imgEffect>
                  </a14:imgLayer>
                </a14:imgProps>
              </a:ext>
              <a:ext uri="{28A0092B-C50C-407E-A947-70E740481C1C}">
                <a14:useLocalDpi xmlns:a14="http://schemas.microsoft.com/office/drawing/2010/main" val="0"/>
              </a:ext>
            </a:extLst>
          </a:blip>
          <a:srcRect l="8824" t="15490" r="25882" b="12353"/>
          <a:stretch/>
        </p:blipFill>
        <p:spPr>
          <a:xfrm>
            <a:off x="6560468" y="1524000"/>
            <a:ext cx="3929711" cy="2053435"/>
          </a:xfrm>
          <a:prstGeom prst="rect">
            <a:avLst/>
          </a:prstGeom>
        </p:spPr>
      </p:pic>
      <p:pic>
        <p:nvPicPr>
          <p:cNvPr id="10" name="Picture 9"/>
          <p:cNvPicPr>
            <a:picLocks/>
          </p:cNvPicPr>
          <p:nvPr/>
        </p:nvPicPr>
        <p:blipFill rotWithShape="1">
          <a:blip r:embed="rId7">
            <a:extLst>
              <a:ext uri="{BEBA8EAE-BF5A-486C-A8C5-ECC9F3942E4B}">
                <a14:imgProps xmlns:a14="http://schemas.microsoft.com/office/drawing/2010/main">
                  <a14:imgLayer r:embed="rId8">
                    <a14:imgEffect>
                      <a14:saturation sat="80000"/>
                    </a14:imgEffect>
                    <a14:imgEffect>
                      <a14:brightnessContrast bright="16000" contrast="-16000"/>
                    </a14:imgEffect>
                  </a14:imgLayer>
                </a14:imgProps>
              </a:ext>
              <a:ext uri="{28A0092B-C50C-407E-A947-70E740481C1C}">
                <a14:useLocalDpi xmlns:a14="http://schemas.microsoft.com/office/drawing/2010/main" val="0"/>
              </a:ext>
            </a:extLst>
          </a:blip>
          <a:srcRect l="3318" t="5982" r="39506" b="28894"/>
          <a:stretch/>
        </p:blipFill>
        <p:spPr>
          <a:xfrm>
            <a:off x="6319620" y="1653315"/>
            <a:ext cx="3929711" cy="2053435"/>
          </a:xfrm>
          <a:prstGeom prst="rect">
            <a:avLst/>
          </a:prstGeom>
        </p:spPr>
      </p:pic>
      <p:pic>
        <p:nvPicPr>
          <p:cNvPr id="3" name="Picture 2"/>
          <p:cNvPicPr>
            <a:picLocks/>
          </p:cNvPicPr>
          <p:nvPr/>
        </p:nvPicPr>
        <p:blipFill rotWithShape="1">
          <a:blip r:embed="rId9">
            <a:extLst>
              <a:ext uri="{28A0092B-C50C-407E-A947-70E740481C1C}">
                <a14:useLocalDpi xmlns:a14="http://schemas.microsoft.com/office/drawing/2010/main" val="0"/>
              </a:ext>
            </a:extLst>
          </a:blip>
          <a:srcRect l="30316" t="33247" r="15644" b="18814"/>
          <a:stretch/>
        </p:blipFill>
        <p:spPr>
          <a:xfrm flipH="1">
            <a:off x="6082650" y="1782628"/>
            <a:ext cx="3925824" cy="2057400"/>
          </a:xfrm>
          <a:prstGeom prst="rect">
            <a:avLst/>
          </a:prstGeom>
        </p:spPr>
      </p:pic>
      <p:pic>
        <p:nvPicPr>
          <p:cNvPr id="7" name="Picture 6"/>
          <p:cNvPicPr>
            <a:picLocks/>
          </p:cNvPicPr>
          <p:nvPr/>
        </p:nvPicPr>
        <p:blipFill rotWithShape="1">
          <a:blip r:embed="rId10">
            <a:extLst>
              <a:ext uri="{BEBA8EAE-BF5A-486C-A8C5-ECC9F3942E4B}">
                <a14:imgProps xmlns:a14="http://schemas.microsoft.com/office/drawing/2010/main">
                  <a14:imgLayer r:embed="rId11">
                    <a14:imgEffect>
                      <a14:brightnessContrast bright="33000" contrast="6000"/>
                    </a14:imgEffect>
                  </a14:imgLayer>
                </a14:imgProps>
              </a:ext>
              <a:ext uri="{28A0092B-C50C-407E-A947-70E740481C1C}">
                <a14:useLocalDpi xmlns:a14="http://schemas.microsoft.com/office/drawing/2010/main" val="0"/>
              </a:ext>
            </a:extLst>
          </a:blip>
          <a:srcRect l="29638" t="30850" r="11280" b="14185"/>
          <a:stretch/>
        </p:blipFill>
        <p:spPr>
          <a:xfrm>
            <a:off x="5847485" y="1915915"/>
            <a:ext cx="3924028" cy="2053435"/>
          </a:xfrm>
          <a:prstGeom prst="rect">
            <a:avLst/>
          </a:prstGeom>
        </p:spPr>
      </p:pic>
      <p:sp>
        <p:nvSpPr>
          <p:cNvPr id="12" name="Rectangle 11"/>
          <p:cNvSpPr/>
          <p:nvPr/>
        </p:nvSpPr>
        <p:spPr>
          <a:xfrm>
            <a:off x="6827189" y="1915917"/>
            <a:ext cx="846404" cy="63480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108310" tIns="54156" rIns="108310" bIns="54156" rtlCol="0" anchor="ctr"/>
          <a:lstStyle/>
          <a:p>
            <a:pPr algn="ctr" defTabSz="1083137" eaLnBrk="1" fontAlgn="auto" hangingPunct="1">
              <a:spcBef>
                <a:spcPts val="0"/>
              </a:spcBef>
              <a:spcAft>
                <a:spcPts val="0"/>
              </a:spcAft>
              <a:defRPr/>
            </a:pPr>
            <a:endParaRPr lang="en-US" sz="2150" b="0">
              <a:solidFill>
                <a:prstClr val="white"/>
              </a:solidFill>
              <a:latin typeface="Arial"/>
              <a:cs typeface="Arial"/>
              <a:sym typeface="Gill Sans"/>
            </a:endParaRPr>
          </a:p>
        </p:txBody>
      </p:sp>
      <p:sp>
        <p:nvSpPr>
          <p:cNvPr id="18" name="Rectangle 17"/>
          <p:cNvSpPr/>
          <p:nvPr/>
        </p:nvSpPr>
        <p:spPr>
          <a:xfrm>
            <a:off x="8328241" y="2773737"/>
            <a:ext cx="846404" cy="634804"/>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310" tIns="54156" rIns="108310" bIns="54156" rtlCol="0" anchor="ctr"/>
          <a:lstStyle/>
          <a:p>
            <a:pPr algn="ctr" defTabSz="1083137" eaLnBrk="1" fontAlgn="auto" hangingPunct="1">
              <a:spcBef>
                <a:spcPts val="0"/>
              </a:spcBef>
              <a:spcAft>
                <a:spcPts val="0"/>
              </a:spcAft>
              <a:defRPr/>
            </a:pPr>
            <a:endParaRPr lang="en-US" sz="2150" b="0">
              <a:solidFill>
                <a:prstClr val="white"/>
              </a:solidFill>
              <a:latin typeface="Arial"/>
              <a:cs typeface="Arial"/>
              <a:sym typeface="Gill Sans"/>
            </a:endParaRPr>
          </a:p>
        </p:txBody>
      </p:sp>
      <p:cxnSp>
        <p:nvCxnSpPr>
          <p:cNvPr id="24" name="Straight Arrow Connector 23"/>
          <p:cNvCxnSpPr>
            <a:stCxn id="5" idx="3"/>
            <a:endCxn id="12" idx="1"/>
          </p:cNvCxnSpPr>
          <p:nvPr/>
        </p:nvCxnSpPr>
        <p:spPr>
          <a:xfrm flipV="1">
            <a:off x="4089393" y="2233341"/>
            <a:ext cx="2737788" cy="1119484"/>
          </a:xfrm>
          <a:prstGeom prst="straightConnector1">
            <a:avLst/>
          </a:prstGeom>
          <a:ln w="38100">
            <a:solidFill>
              <a:srgbClr val="0000FF"/>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0"/>
            <a:endCxn id="18" idx="1"/>
          </p:cNvCxnSpPr>
          <p:nvPr/>
        </p:nvCxnSpPr>
        <p:spPr>
          <a:xfrm flipV="1">
            <a:off x="5904162" y="3091135"/>
            <a:ext cx="2424056" cy="1532954"/>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E6D2207C-9413-8241-A4D7-C1DD7211F129}"/>
              </a:ext>
            </a:extLst>
          </p:cNvPr>
          <p:cNvSpPr>
            <a:spLocks noGrp="1"/>
          </p:cNvSpPr>
          <p:nvPr>
            <p:ph type="title"/>
          </p:nvPr>
        </p:nvSpPr>
        <p:spPr>
          <a:xfrm>
            <a:off x="914400" y="76200"/>
            <a:ext cx="10972800" cy="838200"/>
          </a:xfrm>
        </p:spPr>
        <p:txBody>
          <a:bodyPr/>
          <a:lstStyle/>
          <a:p>
            <a:r>
              <a:rPr lang="en-US" dirty="0"/>
              <a:t>Context prediction: Semantics from a non-semantic task</a:t>
            </a:r>
          </a:p>
        </p:txBody>
      </p:sp>
      <p:sp>
        <p:nvSpPr>
          <p:cNvPr id="8" name="TextBox 7">
            <a:extLst>
              <a:ext uri="{FF2B5EF4-FFF2-40B4-BE49-F238E27FC236}">
                <a16:creationId xmlns:a16="http://schemas.microsoft.com/office/drawing/2014/main" id="{D0EFB565-FB67-0D4A-800A-7D128A385159}"/>
              </a:ext>
            </a:extLst>
          </p:cNvPr>
          <p:cNvSpPr txBox="1"/>
          <p:nvPr/>
        </p:nvSpPr>
        <p:spPr>
          <a:xfrm>
            <a:off x="10231043" y="6476476"/>
            <a:ext cx="1851854" cy="369332"/>
          </a:xfrm>
          <a:prstGeom prst="rect">
            <a:avLst/>
          </a:prstGeom>
          <a:noFill/>
        </p:spPr>
        <p:txBody>
          <a:bodyPr wrap="none" rtlCol="0">
            <a:spAutoFit/>
          </a:bodyPr>
          <a:lstStyle/>
          <a:p>
            <a:r>
              <a:rPr lang="en-US" sz="1800" b="0" dirty="0"/>
              <a:t>Source: A. </a:t>
            </a:r>
            <a:r>
              <a:rPr lang="en-US" sz="1800" b="0" dirty="0" err="1"/>
              <a:t>Efros</a:t>
            </a:r>
            <a:endParaRPr lang="en-US" sz="1800" b="0" dirty="0"/>
          </a:p>
        </p:txBody>
      </p:sp>
    </p:spTree>
    <p:custDataLst>
      <p:tags r:id="rId1"/>
    </p:custDataLst>
    <p:extLst>
      <p:ext uri="{BB962C8B-B14F-4D97-AF65-F5344CB8AC3E}">
        <p14:creationId xmlns:p14="http://schemas.microsoft.com/office/powerpoint/2010/main" val="90259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300"/>
                                        <p:tgtEl>
                                          <p:spTgt spid="1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300"/>
                                        <p:tgtEl>
                                          <p:spTgt spid="3"/>
                                        </p:tgtEl>
                                      </p:cBhvr>
                                    </p:animEffect>
                                  </p:childTnLst>
                                </p:cTn>
                              </p:par>
                            </p:childTnLst>
                          </p:cTn>
                        </p:par>
                        <p:par>
                          <p:cTn id="16" fill="hold">
                            <p:stCondLst>
                              <p:cond delay="8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D97A-F323-8B47-8C81-160FA889E41F}"/>
              </a:ext>
            </a:extLst>
          </p:cNvPr>
          <p:cNvSpPr>
            <a:spLocks noGrp="1"/>
          </p:cNvSpPr>
          <p:nvPr>
            <p:ph type="title"/>
          </p:nvPr>
        </p:nvSpPr>
        <p:spPr/>
        <p:txBody>
          <a:bodyPr/>
          <a:lstStyle/>
          <a:p>
            <a:r>
              <a:rPr lang="en-US" dirty="0"/>
              <a:t>Context prediction: Details</a:t>
            </a:r>
          </a:p>
        </p:txBody>
      </p:sp>
      <p:sp>
        <p:nvSpPr>
          <p:cNvPr id="6" name="Rectangle 5">
            <a:extLst>
              <a:ext uri="{FF2B5EF4-FFF2-40B4-BE49-F238E27FC236}">
                <a16:creationId xmlns:a16="http://schemas.microsoft.com/office/drawing/2014/main" id="{6A6E7AC0-8E89-0E47-A36A-8EF09B125EA7}"/>
              </a:ext>
            </a:extLst>
          </p:cNvPr>
          <p:cNvSpPr/>
          <p:nvPr/>
        </p:nvSpPr>
        <p:spPr>
          <a:xfrm>
            <a:off x="381000" y="6412468"/>
            <a:ext cx="11582400" cy="338554"/>
          </a:xfrm>
          <a:prstGeom prst="rect">
            <a:avLst/>
          </a:prstGeom>
        </p:spPr>
        <p:txBody>
          <a:bodyPr wrap="square">
            <a:spAutoFit/>
          </a:bodyPr>
          <a:lstStyle/>
          <a:p>
            <a:pPr algn="ctr"/>
            <a:r>
              <a:rPr lang="en-US" sz="1600" b="0" dirty="0"/>
              <a:t>C. </a:t>
            </a:r>
            <a:r>
              <a:rPr lang="en-US" sz="1600" b="0" dirty="0" err="1"/>
              <a:t>Doersch</a:t>
            </a:r>
            <a:r>
              <a:rPr lang="en-US" sz="1600" b="0" dirty="0"/>
              <a:t>, A. Gupta, A. </a:t>
            </a:r>
            <a:r>
              <a:rPr lang="en-US" sz="1600" b="0" dirty="0" err="1"/>
              <a:t>Efros</a:t>
            </a:r>
            <a:r>
              <a:rPr lang="en-US" sz="1600" b="0" dirty="0"/>
              <a:t>. </a:t>
            </a:r>
            <a:r>
              <a:rPr lang="en-US" sz="1600" b="0" dirty="0">
                <a:hlinkClick r:id="rId2"/>
              </a:rPr>
              <a:t>Unsupervised Visual Representation Learning by Context Prediction</a:t>
            </a:r>
            <a:r>
              <a:rPr lang="en-US" sz="1600" b="0" dirty="0"/>
              <a:t>. ICCV 2015</a:t>
            </a:r>
          </a:p>
        </p:txBody>
      </p:sp>
      <p:pic>
        <p:nvPicPr>
          <p:cNvPr id="13" name="Content Placeholder 12">
            <a:extLst>
              <a:ext uri="{FF2B5EF4-FFF2-40B4-BE49-F238E27FC236}">
                <a16:creationId xmlns:a16="http://schemas.microsoft.com/office/drawing/2014/main" id="{BDAA6BEE-1841-BF40-AE95-DFF1CFD6FB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4481" y="1219200"/>
            <a:ext cx="5373919" cy="3505200"/>
          </a:xfrm>
        </p:spPr>
      </p:pic>
      <p:sp>
        <p:nvSpPr>
          <p:cNvPr id="14" name="TextBox 13">
            <a:extLst>
              <a:ext uri="{FF2B5EF4-FFF2-40B4-BE49-F238E27FC236}">
                <a16:creationId xmlns:a16="http://schemas.microsoft.com/office/drawing/2014/main" id="{AF379004-0FA2-8D4A-BB7A-06BD47642751}"/>
              </a:ext>
            </a:extLst>
          </p:cNvPr>
          <p:cNvSpPr txBox="1"/>
          <p:nvPr/>
        </p:nvSpPr>
        <p:spPr>
          <a:xfrm>
            <a:off x="935183" y="4800600"/>
            <a:ext cx="5160818" cy="1200329"/>
          </a:xfrm>
          <a:prstGeom prst="rect">
            <a:avLst/>
          </a:prstGeom>
          <a:noFill/>
        </p:spPr>
        <p:txBody>
          <a:bodyPr wrap="square" rtlCol="0">
            <a:spAutoFit/>
          </a:bodyPr>
          <a:lstStyle/>
          <a:p>
            <a:r>
              <a:rPr lang="en-US" b="0" dirty="0"/>
              <a:t>Prevent “cheating”: sample patches with gaps, pre-process to overcome chromatic aberration</a:t>
            </a:r>
          </a:p>
        </p:txBody>
      </p:sp>
      <p:pic>
        <p:nvPicPr>
          <p:cNvPr id="16" name="Picture 15">
            <a:extLst>
              <a:ext uri="{FF2B5EF4-FFF2-40B4-BE49-F238E27FC236}">
                <a16:creationId xmlns:a16="http://schemas.microsoft.com/office/drawing/2014/main" id="{836FC3EA-15E5-8641-8261-AA7A2DC02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383" y="1924841"/>
            <a:ext cx="4380737" cy="4099560"/>
          </a:xfrm>
          <a:prstGeom prst="rect">
            <a:avLst/>
          </a:prstGeom>
        </p:spPr>
      </p:pic>
      <p:sp>
        <p:nvSpPr>
          <p:cNvPr id="17" name="TextBox 16">
            <a:extLst>
              <a:ext uri="{FF2B5EF4-FFF2-40B4-BE49-F238E27FC236}">
                <a16:creationId xmlns:a16="http://schemas.microsoft.com/office/drawing/2014/main" id="{2AC7DF30-AE97-4848-AB5A-2E2C1DFD6D98}"/>
              </a:ext>
            </a:extLst>
          </p:cNvPr>
          <p:cNvSpPr txBox="1"/>
          <p:nvPr/>
        </p:nvSpPr>
        <p:spPr>
          <a:xfrm>
            <a:off x="7391400" y="1134963"/>
            <a:ext cx="3523722" cy="461665"/>
          </a:xfrm>
          <a:prstGeom prst="rect">
            <a:avLst/>
          </a:prstGeom>
          <a:noFill/>
        </p:spPr>
        <p:txBody>
          <a:bodyPr wrap="none" rtlCol="0">
            <a:spAutoFit/>
          </a:bodyPr>
          <a:lstStyle/>
          <a:p>
            <a:r>
              <a:rPr lang="en-US" b="0" dirty="0" err="1"/>
              <a:t>AlexNet</a:t>
            </a:r>
            <a:r>
              <a:rPr lang="en-US" b="0" dirty="0"/>
              <a:t>-like architecture</a:t>
            </a:r>
          </a:p>
        </p:txBody>
      </p:sp>
      <p:sp>
        <p:nvSpPr>
          <p:cNvPr id="18" name="TextBox 17">
            <a:extLst>
              <a:ext uri="{FF2B5EF4-FFF2-40B4-BE49-F238E27FC236}">
                <a16:creationId xmlns:a16="http://schemas.microsoft.com/office/drawing/2014/main" id="{DA21F4AF-F0A2-4249-AF08-5253978880FA}"/>
              </a:ext>
            </a:extLst>
          </p:cNvPr>
          <p:cNvSpPr txBox="1"/>
          <p:nvPr/>
        </p:nvSpPr>
        <p:spPr>
          <a:xfrm>
            <a:off x="8610600" y="4800600"/>
            <a:ext cx="1066800" cy="584775"/>
          </a:xfrm>
          <a:prstGeom prst="rect">
            <a:avLst/>
          </a:prstGeom>
          <a:noFill/>
        </p:spPr>
        <p:txBody>
          <a:bodyPr wrap="square" rtlCol="0">
            <a:spAutoFit/>
          </a:bodyPr>
          <a:lstStyle/>
          <a:p>
            <a:pPr algn="ctr"/>
            <a:r>
              <a:rPr lang="en-US" sz="1600" b="0" dirty="0"/>
              <a:t>shared weights</a:t>
            </a:r>
          </a:p>
        </p:txBody>
      </p:sp>
      <p:sp>
        <p:nvSpPr>
          <p:cNvPr id="19" name="TextBox 18">
            <a:extLst>
              <a:ext uri="{FF2B5EF4-FFF2-40B4-BE49-F238E27FC236}">
                <a16:creationId xmlns:a16="http://schemas.microsoft.com/office/drawing/2014/main" id="{BB0A77E8-4A24-D54F-AE73-E0C85A9F8230}"/>
              </a:ext>
            </a:extLst>
          </p:cNvPr>
          <p:cNvSpPr txBox="1"/>
          <p:nvPr/>
        </p:nvSpPr>
        <p:spPr>
          <a:xfrm>
            <a:off x="8153400" y="1641532"/>
            <a:ext cx="1981200" cy="338554"/>
          </a:xfrm>
          <a:prstGeom prst="rect">
            <a:avLst/>
          </a:prstGeom>
          <a:noFill/>
        </p:spPr>
        <p:txBody>
          <a:bodyPr wrap="square" rtlCol="0">
            <a:spAutoFit/>
          </a:bodyPr>
          <a:lstStyle/>
          <a:p>
            <a:pPr algn="ctr"/>
            <a:r>
              <a:rPr lang="en-US" sz="1600" b="0" dirty="0" err="1"/>
              <a:t>softmax</a:t>
            </a:r>
            <a:endParaRPr lang="en-US" sz="1600" b="0" dirty="0"/>
          </a:p>
        </p:txBody>
      </p:sp>
    </p:spTree>
    <p:extLst>
      <p:ext uri="{BB962C8B-B14F-4D97-AF65-F5344CB8AC3E}">
        <p14:creationId xmlns:p14="http://schemas.microsoft.com/office/powerpoint/2010/main" val="282291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EB45-41F5-2C48-89FF-BD422CB6B5DA}"/>
              </a:ext>
            </a:extLst>
          </p:cNvPr>
          <p:cNvSpPr>
            <a:spLocks noGrp="1"/>
          </p:cNvSpPr>
          <p:nvPr>
            <p:ph type="title"/>
          </p:nvPr>
        </p:nvSpPr>
        <p:spPr/>
        <p:txBody>
          <a:bodyPr/>
          <a:lstStyle/>
          <a:p>
            <a:r>
              <a:rPr lang="en-US" dirty="0"/>
              <a:t>Context prediction: Results</a:t>
            </a:r>
          </a:p>
        </p:txBody>
      </p:sp>
      <p:sp>
        <p:nvSpPr>
          <p:cNvPr id="3" name="Content Placeholder 2">
            <a:extLst>
              <a:ext uri="{FF2B5EF4-FFF2-40B4-BE49-F238E27FC236}">
                <a16:creationId xmlns:a16="http://schemas.microsoft.com/office/drawing/2014/main" id="{196FD90D-ED88-9C47-B110-7083BEF3CDB4}"/>
              </a:ext>
            </a:extLst>
          </p:cNvPr>
          <p:cNvSpPr>
            <a:spLocks noGrp="1"/>
          </p:cNvSpPr>
          <p:nvPr>
            <p:ph idx="1"/>
          </p:nvPr>
        </p:nvSpPr>
        <p:spPr/>
        <p:txBody>
          <a:bodyPr/>
          <a:lstStyle/>
          <a:p>
            <a:pPr marL="457200" indent="-457200">
              <a:buFont typeface="Arial" panose="020B0604020202020204" pitchFamily="34" charset="0"/>
              <a:buChar char="•"/>
            </a:pPr>
            <a:r>
              <a:rPr lang="en-US" dirty="0"/>
              <a:t>Combine learned feature extractor with R-CNN to perform detection on PASCAL VOC 2007 </a:t>
            </a:r>
          </a:p>
          <a:p>
            <a:pPr marL="457200" indent="-457200">
              <a:buFont typeface="Arial" panose="020B0604020202020204" pitchFamily="34" charset="0"/>
              <a:buChar char="•"/>
            </a:pPr>
            <a:r>
              <a:rPr lang="en-US" dirty="0"/>
              <a:t>Unsupervised pre-training is 5% </a:t>
            </a:r>
            <a:r>
              <a:rPr lang="en-US" dirty="0" err="1"/>
              <a:t>mAP</a:t>
            </a:r>
            <a:r>
              <a:rPr lang="en-US" dirty="0"/>
              <a:t> better than training from scratch, but still 8% below pre-training with ImageNet label supervision</a:t>
            </a:r>
          </a:p>
        </p:txBody>
      </p:sp>
      <p:sp>
        <p:nvSpPr>
          <p:cNvPr id="4" name="Rectangle 3">
            <a:extLst>
              <a:ext uri="{FF2B5EF4-FFF2-40B4-BE49-F238E27FC236}">
                <a16:creationId xmlns:a16="http://schemas.microsoft.com/office/drawing/2014/main" id="{6EFF3E57-E6A4-9A46-8951-0AF4F1B3F922}"/>
              </a:ext>
            </a:extLst>
          </p:cNvPr>
          <p:cNvSpPr/>
          <p:nvPr/>
        </p:nvSpPr>
        <p:spPr>
          <a:xfrm>
            <a:off x="381000" y="6412468"/>
            <a:ext cx="11582400" cy="338554"/>
          </a:xfrm>
          <a:prstGeom prst="rect">
            <a:avLst/>
          </a:prstGeom>
        </p:spPr>
        <p:txBody>
          <a:bodyPr wrap="square">
            <a:spAutoFit/>
          </a:bodyPr>
          <a:lstStyle/>
          <a:p>
            <a:pPr algn="ctr"/>
            <a:r>
              <a:rPr lang="en-US" sz="1600" b="0" dirty="0"/>
              <a:t>C. </a:t>
            </a:r>
            <a:r>
              <a:rPr lang="en-US" sz="1600" b="0" dirty="0" err="1"/>
              <a:t>Doersch</a:t>
            </a:r>
            <a:r>
              <a:rPr lang="en-US" sz="1600" b="0" dirty="0"/>
              <a:t>, A. Gupta, A. </a:t>
            </a:r>
            <a:r>
              <a:rPr lang="en-US" sz="1600" b="0" dirty="0" err="1"/>
              <a:t>Efros</a:t>
            </a:r>
            <a:r>
              <a:rPr lang="en-US" sz="1600" b="0" dirty="0"/>
              <a:t>. </a:t>
            </a:r>
            <a:r>
              <a:rPr lang="en-US" sz="1600" b="0" dirty="0">
                <a:hlinkClick r:id="rId2"/>
              </a:rPr>
              <a:t>Unsupervised Visual Representation Learning by Context Prediction</a:t>
            </a:r>
            <a:r>
              <a:rPr lang="en-US" sz="1600" b="0" dirty="0"/>
              <a:t>. ICCV 2015</a:t>
            </a:r>
          </a:p>
        </p:txBody>
      </p:sp>
    </p:spTree>
    <p:extLst>
      <p:ext uri="{BB962C8B-B14F-4D97-AF65-F5344CB8AC3E}">
        <p14:creationId xmlns:p14="http://schemas.microsoft.com/office/powerpoint/2010/main" val="865759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9C61-3138-4249-AD05-F9E49F63386B}"/>
              </a:ext>
            </a:extLst>
          </p:cNvPr>
          <p:cNvSpPr>
            <a:spLocks noGrp="1"/>
          </p:cNvSpPr>
          <p:nvPr>
            <p:ph type="title"/>
          </p:nvPr>
        </p:nvSpPr>
        <p:spPr/>
        <p:txBody>
          <a:bodyPr/>
          <a:lstStyle/>
          <a:p>
            <a:r>
              <a:rPr lang="en-US" dirty="0"/>
              <a:t>Jigsaw puzzle solving</a:t>
            </a:r>
          </a:p>
        </p:txBody>
      </p:sp>
      <p:sp>
        <p:nvSpPr>
          <p:cNvPr id="4" name="Rectangle 3">
            <a:extLst>
              <a:ext uri="{FF2B5EF4-FFF2-40B4-BE49-F238E27FC236}">
                <a16:creationId xmlns:a16="http://schemas.microsoft.com/office/drawing/2014/main" id="{72BF7CAB-E45A-464C-AE29-951AC85753E0}"/>
              </a:ext>
            </a:extLst>
          </p:cNvPr>
          <p:cNvSpPr/>
          <p:nvPr/>
        </p:nvSpPr>
        <p:spPr>
          <a:xfrm>
            <a:off x="76200" y="6443246"/>
            <a:ext cx="12115800" cy="338554"/>
          </a:xfrm>
          <a:prstGeom prst="rect">
            <a:avLst/>
          </a:prstGeom>
        </p:spPr>
        <p:txBody>
          <a:bodyPr wrap="square">
            <a:spAutoFit/>
          </a:bodyPr>
          <a:lstStyle/>
          <a:p>
            <a:pPr algn="ctr"/>
            <a:r>
              <a:rPr lang="en-US" sz="1600" b="0" dirty="0"/>
              <a:t>M. </a:t>
            </a:r>
            <a:r>
              <a:rPr lang="en-US" sz="1600" b="0" dirty="0" err="1"/>
              <a:t>Noroozi</a:t>
            </a:r>
            <a:r>
              <a:rPr lang="en-US" sz="1600" b="0" dirty="0"/>
              <a:t> and P. </a:t>
            </a:r>
            <a:r>
              <a:rPr lang="en-US" sz="1600" b="0" dirty="0" err="1"/>
              <a:t>Favaro</a:t>
            </a:r>
            <a:r>
              <a:rPr lang="en-US" sz="1600" b="0" dirty="0"/>
              <a:t>. </a:t>
            </a:r>
            <a:r>
              <a:rPr lang="en-US" sz="1600" b="0" dirty="0">
                <a:hlinkClick r:id="rId3"/>
              </a:rPr>
              <a:t>Unsupervised Learning of Visual Representations by Solving Jigsaw Puzzles</a:t>
            </a:r>
            <a:r>
              <a:rPr lang="en-US" sz="1600" b="0" dirty="0"/>
              <a:t>. ECCV 2016</a:t>
            </a:r>
          </a:p>
        </p:txBody>
      </p:sp>
      <p:pic>
        <p:nvPicPr>
          <p:cNvPr id="10" name="Content Placeholder 9">
            <a:extLst>
              <a:ext uri="{FF2B5EF4-FFF2-40B4-BE49-F238E27FC236}">
                <a16:creationId xmlns:a16="http://schemas.microsoft.com/office/drawing/2014/main" id="{AA16B31F-9707-B447-AE58-911EE38547D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2174"/>
          <a:stretch/>
        </p:blipFill>
        <p:spPr>
          <a:xfrm>
            <a:off x="304800" y="1524000"/>
            <a:ext cx="11638054" cy="3429000"/>
          </a:xfrm>
        </p:spPr>
      </p:pic>
      <p:sp>
        <p:nvSpPr>
          <p:cNvPr id="11" name="TextBox 10">
            <a:extLst>
              <a:ext uri="{FF2B5EF4-FFF2-40B4-BE49-F238E27FC236}">
                <a16:creationId xmlns:a16="http://schemas.microsoft.com/office/drawing/2014/main" id="{CED6D55D-0F5F-0740-85CA-4AAE54275600}"/>
              </a:ext>
            </a:extLst>
          </p:cNvPr>
          <p:cNvSpPr txBox="1"/>
          <p:nvPr/>
        </p:nvSpPr>
        <p:spPr>
          <a:xfrm>
            <a:off x="1447800" y="1219200"/>
            <a:ext cx="1999265" cy="461665"/>
          </a:xfrm>
          <a:prstGeom prst="rect">
            <a:avLst/>
          </a:prstGeom>
          <a:noFill/>
        </p:spPr>
        <p:txBody>
          <a:bodyPr wrap="none" rtlCol="0">
            <a:spAutoFit/>
          </a:bodyPr>
          <a:lstStyle/>
          <a:p>
            <a:r>
              <a:rPr lang="en-US" b="0" dirty="0"/>
              <a:t>Crop out tiles</a:t>
            </a:r>
          </a:p>
        </p:txBody>
      </p:sp>
      <p:sp>
        <p:nvSpPr>
          <p:cNvPr id="12" name="TextBox 11">
            <a:extLst>
              <a:ext uri="{FF2B5EF4-FFF2-40B4-BE49-F238E27FC236}">
                <a16:creationId xmlns:a16="http://schemas.microsoft.com/office/drawing/2014/main" id="{6C5091DD-EBC8-D44B-AFB3-277D8C99546E}"/>
              </a:ext>
            </a:extLst>
          </p:cNvPr>
          <p:cNvSpPr txBox="1"/>
          <p:nvPr/>
        </p:nvSpPr>
        <p:spPr>
          <a:xfrm>
            <a:off x="6096000" y="1219199"/>
            <a:ext cx="1137684" cy="461665"/>
          </a:xfrm>
          <a:prstGeom prst="rect">
            <a:avLst/>
          </a:prstGeom>
          <a:noFill/>
        </p:spPr>
        <p:txBody>
          <a:bodyPr wrap="none" rtlCol="0">
            <a:spAutoFit/>
          </a:bodyPr>
          <a:lstStyle/>
          <a:p>
            <a:r>
              <a:rPr lang="en-US" b="0" dirty="0"/>
              <a:t>Shuffle</a:t>
            </a:r>
          </a:p>
        </p:txBody>
      </p:sp>
      <p:sp>
        <p:nvSpPr>
          <p:cNvPr id="13" name="TextBox 12">
            <a:extLst>
              <a:ext uri="{FF2B5EF4-FFF2-40B4-BE49-F238E27FC236}">
                <a16:creationId xmlns:a16="http://schemas.microsoft.com/office/drawing/2014/main" id="{325ABE7A-8F02-0F4E-B4EA-9281EF8791F1}"/>
              </a:ext>
            </a:extLst>
          </p:cNvPr>
          <p:cNvSpPr txBox="1"/>
          <p:nvPr/>
        </p:nvSpPr>
        <p:spPr>
          <a:xfrm>
            <a:off x="8458200" y="1194815"/>
            <a:ext cx="3571812" cy="461665"/>
          </a:xfrm>
          <a:prstGeom prst="rect">
            <a:avLst/>
          </a:prstGeom>
          <a:noFill/>
        </p:spPr>
        <p:txBody>
          <a:bodyPr wrap="none" rtlCol="0">
            <a:spAutoFit/>
          </a:bodyPr>
          <a:lstStyle/>
          <a:p>
            <a:r>
              <a:rPr lang="en-US" b="0" dirty="0"/>
              <a:t>Pretext task: reassemble</a:t>
            </a:r>
          </a:p>
        </p:txBody>
      </p:sp>
      <p:sp>
        <p:nvSpPr>
          <p:cNvPr id="14" name="TextBox 13">
            <a:extLst>
              <a:ext uri="{FF2B5EF4-FFF2-40B4-BE49-F238E27FC236}">
                <a16:creationId xmlns:a16="http://schemas.microsoft.com/office/drawing/2014/main" id="{B3BF0C84-D1C7-8E43-AE03-35EA685F8F08}"/>
              </a:ext>
            </a:extLst>
          </p:cNvPr>
          <p:cNvSpPr txBox="1"/>
          <p:nvPr/>
        </p:nvSpPr>
        <p:spPr>
          <a:xfrm>
            <a:off x="348567" y="5181600"/>
            <a:ext cx="11462433" cy="461665"/>
          </a:xfrm>
          <a:prstGeom prst="rect">
            <a:avLst/>
          </a:prstGeom>
          <a:noFill/>
        </p:spPr>
        <p:txBody>
          <a:bodyPr wrap="none" rtlCol="0">
            <a:spAutoFit/>
          </a:bodyPr>
          <a:lstStyle/>
          <a:p>
            <a:r>
              <a:rPr lang="en-US" b="0" dirty="0"/>
              <a:t>Claim: jigsaw solving is easier than context prediction, trains faster, transfers better</a:t>
            </a:r>
          </a:p>
        </p:txBody>
      </p:sp>
    </p:spTree>
    <p:extLst>
      <p:ext uri="{BB962C8B-B14F-4D97-AF65-F5344CB8AC3E}">
        <p14:creationId xmlns:p14="http://schemas.microsoft.com/office/powerpoint/2010/main" val="1895425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9C61-3138-4249-AD05-F9E49F63386B}"/>
              </a:ext>
            </a:extLst>
          </p:cNvPr>
          <p:cNvSpPr>
            <a:spLocks noGrp="1"/>
          </p:cNvSpPr>
          <p:nvPr>
            <p:ph type="title"/>
          </p:nvPr>
        </p:nvSpPr>
        <p:spPr/>
        <p:txBody>
          <a:bodyPr/>
          <a:lstStyle/>
          <a:p>
            <a:r>
              <a:rPr lang="en-US" dirty="0"/>
              <a:t>Jigsaw puzzle solving: Details</a:t>
            </a:r>
          </a:p>
        </p:txBody>
      </p:sp>
      <p:pic>
        <p:nvPicPr>
          <p:cNvPr id="6" name="Content Placeholder 5">
            <a:extLst>
              <a:ext uri="{FF2B5EF4-FFF2-40B4-BE49-F238E27FC236}">
                <a16:creationId xmlns:a16="http://schemas.microsoft.com/office/drawing/2014/main" id="{8BB5B9DF-393F-C947-A3F4-64B7ECBCDC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417"/>
          <a:stretch/>
        </p:blipFill>
        <p:spPr>
          <a:xfrm>
            <a:off x="152400" y="1534180"/>
            <a:ext cx="11805319" cy="3886200"/>
          </a:xfrm>
        </p:spPr>
      </p:pic>
      <p:sp>
        <p:nvSpPr>
          <p:cNvPr id="3" name="TextBox 2">
            <a:extLst>
              <a:ext uri="{FF2B5EF4-FFF2-40B4-BE49-F238E27FC236}">
                <a16:creationId xmlns:a16="http://schemas.microsoft.com/office/drawing/2014/main" id="{27027FF1-8041-814F-BA03-B1B4F6F214C1}"/>
              </a:ext>
            </a:extLst>
          </p:cNvPr>
          <p:cNvSpPr txBox="1"/>
          <p:nvPr/>
        </p:nvSpPr>
        <p:spPr>
          <a:xfrm>
            <a:off x="6643283" y="1153180"/>
            <a:ext cx="3948517" cy="461665"/>
          </a:xfrm>
          <a:prstGeom prst="rect">
            <a:avLst/>
          </a:prstGeom>
          <a:noFill/>
        </p:spPr>
        <p:txBody>
          <a:bodyPr wrap="none" rtlCol="0">
            <a:spAutoFit/>
          </a:bodyPr>
          <a:lstStyle/>
          <a:p>
            <a:r>
              <a:rPr lang="en-US" b="0" dirty="0"/>
              <a:t>Context free network (CFN)</a:t>
            </a:r>
          </a:p>
        </p:txBody>
      </p:sp>
      <p:sp>
        <p:nvSpPr>
          <p:cNvPr id="5" name="TextBox 4">
            <a:extLst>
              <a:ext uri="{FF2B5EF4-FFF2-40B4-BE49-F238E27FC236}">
                <a16:creationId xmlns:a16="http://schemas.microsoft.com/office/drawing/2014/main" id="{19C915F9-00A4-EE43-87F8-B311D41DF32B}"/>
              </a:ext>
            </a:extLst>
          </p:cNvPr>
          <p:cNvSpPr txBox="1"/>
          <p:nvPr/>
        </p:nvSpPr>
        <p:spPr>
          <a:xfrm>
            <a:off x="152400" y="5191780"/>
            <a:ext cx="1905000" cy="954107"/>
          </a:xfrm>
          <a:prstGeom prst="rect">
            <a:avLst/>
          </a:prstGeom>
          <a:noFill/>
        </p:spPr>
        <p:txBody>
          <a:bodyPr wrap="square" rtlCol="0">
            <a:spAutoFit/>
          </a:bodyPr>
          <a:lstStyle/>
          <a:p>
            <a:pPr algn="ctr"/>
            <a:r>
              <a:rPr lang="en-US" sz="1400" b="0" dirty="0"/>
              <a:t>Predetermined set of 1000 permutations</a:t>
            </a:r>
          </a:p>
          <a:p>
            <a:pPr algn="ctr"/>
            <a:r>
              <a:rPr lang="en-US" sz="1400" b="0" dirty="0"/>
              <a:t>(out of 362,880 possible)</a:t>
            </a:r>
          </a:p>
        </p:txBody>
      </p:sp>
      <p:sp>
        <p:nvSpPr>
          <p:cNvPr id="7" name="Rectangle 6">
            <a:extLst>
              <a:ext uri="{FF2B5EF4-FFF2-40B4-BE49-F238E27FC236}">
                <a16:creationId xmlns:a16="http://schemas.microsoft.com/office/drawing/2014/main" id="{2BCC222A-07D3-E94C-BACB-2D002AD50A86}"/>
              </a:ext>
            </a:extLst>
          </p:cNvPr>
          <p:cNvSpPr/>
          <p:nvPr/>
        </p:nvSpPr>
        <p:spPr>
          <a:xfrm>
            <a:off x="76200" y="6443246"/>
            <a:ext cx="12115800" cy="338554"/>
          </a:xfrm>
          <a:prstGeom prst="rect">
            <a:avLst/>
          </a:prstGeom>
        </p:spPr>
        <p:txBody>
          <a:bodyPr wrap="square">
            <a:spAutoFit/>
          </a:bodyPr>
          <a:lstStyle/>
          <a:p>
            <a:pPr algn="ctr"/>
            <a:r>
              <a:rPr lang="en-US" sz="1600" b="0" dirty="0"/>
              <a:t>M. </a:t>
            </a:r>
            <a:r>
              <a:rPr lang="en-US" sz="1600" b="0" dirty="0" err="1"/>
              <a:t>Noroozi</a:t>
            </a:r>
            <a:r>
              <a:rPr lang="en-US" sz="1600" b="0" dirty="0"/>
              <a:t> and P. </a:t>
            </a:r>
            <a:r>
              <a:rPr lang="en-US" sz="1600" b="0" dirty="0" err="1"/>
              <a:t>Favaro</a:t>
            </a:r>
            <a:r>
              <a:rPr lang="en-US" sz="1600" b="0" dirty="0"/>
              <a:t>. </a:t>
            </a:r>
            <a:r>
              <a:rPr lang="en-US" sz="1600" b="0" dirty="0">
                <a:hlinkClick r:id="rId4"/>
              </a:rPr>
              <a:t>Unsupervised Learning of Visual Representations by Solving Jigsaw Puzzles</a:t>
            </a:r>
            <a:r>
              <a:rPr lang="en-US" sz="1600" b="0" dirty="0"/>
              <a:t>. ECCV 2016</a:t>
            </a:r>
          </a:p>
        </p:txBody>
      </p:sp>
    </p:spTree>
    <p:extLst>
      <p:ext uri="{BB962C8B-B14F-4D97-AF65-F5344CB8AC3E}">
        <p14:creationId xmlns:p14="http://schemas.microsoft.com/office/powerpoint/2010/main" val="3932807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9C61-3138-4249-AD05-F9E49F63386B}"/>
              </a:ext>
            </a:extLst>
          </p:cNvPr>
          <p:cNvSpPr>
            <a:spLocks noGrp="1"/>
          </p:cNvSpPr>
          <p:nvPr>
            <p:ph type="title"/>
          </p:nvPr>
        </p:nvSpPr>
        <p:spPr/>
        <p:txBody>
          <a:bodyPr/>
          <a:lstStyle/>
          <a:p>
            <a:r>
              <a:rPr lang="en-US" dirty="0"/>
              <a:t>Jigsaw puzzle solving: Transfer results</a:t>
            </a:r>
          </a:p>
        </p:txBody>
      </p:sp>
      <p:sp>
        <p:nvSpPr>
          <p:cNvPr id="7" name="Rectangle 6">
            <a:extLst>
              <a:ext uri="{FF2B5EF4-FFF2-40B4-BE49-F238E27FC236}">
                <a16:creationId xmlns:a16="http://schemas.microsoft.com/office/drawing/2014/main" id="{2BCC222A-07D3-E94C-BACB-2D002AD50A86}"/>
              </a:ext>
            </a:extLst>
          </p:cNvPr>
          <p:cNvSpPr/>
          <p:nvPr/>
        </p:nvSpPr>
        <p:spPr>
          <a:xfrm>
            <a:off x="76200" y="6443246"/>
            <a:ext cx="12115800" cy="338554"/>
          </a:xfrm>
          <a:prstGeom prst="rect">
            <a:avLst/>
          </a:prstGeom>
        </p:spPr>
        <p:txBody>
          <a:bodyPr wrap="square">
            <a:spAutoFit/>
          </a:bodyPr>
          <a:lstStyle/>
          <a:p>
            <a:pPr algn="ctr"/>
            <a:r>
              <a:rPr lang="en-US" sz="1600" b="0" dirty="0"/>
              <a:t>M. </a:t>
            </a:r>
            <a:r>
              <a:rPr lang="en-US" sz="1600" b="0" dirty="0" err="1"/>
              <a:t>Noroozi</a:t>
            </a:r>
            <a:r>
              <a:rPr lang="en-US" sz="1600" b="0" dirty="0"/>
              <a:t> and P. </a:t>
            </a:r>
            <a:r>
              <a:rPr lang="en-US" sz="1600" b="0" dirty="0" err="1"/>
              <a:t>Favaro</a:t>
            </a:r>
            <a:r>
              <a:rPr lang="en-US" sz="1600" b="0" dirty="0"/>
              <a:t>. </a:t>
            </a:r>
            <a:r>
              <a:rPr lang="en-US" sz="1600" b="0" dirty="0">
                <a:hlinkClick r:id="rId2"/>
              </a:rPr>
              <a:t>Unsupervised Learning of Visual Representations by Solving Jigsaw Puzzles</a:t>
            </a:r>
            <a:r>
              <a:rPr lang="en-US" sz="1600" b="0" dirty="0"/>
              <a:t>. ECCV 2016</a:t>
            </a:r>
          </a:p>
        </p:txBody>
      </p:sp>
      <p:pic>
        <p:nvPicPr>
          <p:cNvPr id="10" name="Picture 9">
            <a:extLst>
              <a:ext uri="{FF2B5EF4-FFF2-40B4-BE49-F238E27FC236}">
                <a16:creationId xmlns:a16="http://schemas.microsoft.com/office/drawing/2014/main" id="{A2F08071-5187-BF42-BE2D-AC5CEBE04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47800"/>
            <a:ext cx="11277600" cy="3108904"/>
          </a:xfrm>
          <a:prstGeom prst="rect">
            <a:avLst/>
          </a:prstGeom>
        </p:spPr>
      </p:pic>
    </p:spTree>
    <p:extLst>
      <p:ext uri="{BB962C8B-B14F-4D97-AF65-F5344CB8AC3E}">
        <p14:creationId xmlns:p14="http://schemas.microsoft.com/office/powerpoint/2010/main" val="936350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A252-DE13-E64B-9735-FE7726BF57BE}"/>
              </a:ext>
            </a:extLst>
          </p:cNvPr>
          <p:cNvSpPr>
            <a:spLocks noGrp="1"/>
          </p:cNvSpPr>
          <p:nvPr>
            <p:ph type="title"/>
          </p:nvPr>
        </p:nvSpPr>
        <p:spPr/>
        <p:txBody>
          <a:bodyPr/>
          <a:lstStyle/>
          <a:p>
            <a:r>
              <a:rPr lang="en-US" dirty="0"/>
              <a:t>Rotation prediction</a:t>
            </a:r>
          </a:p>
        </p:txBody>
      </p:sp>
      <p:sp>
        <p:nvSpPr>
          <p:cNvPr id="4" name="Rectangle 3">
            <a:extLst>
              <a:ext uri="{FF2B5EF4-FFF2-40B4-BE49-F238E27FC236}">
                <a16:creationId xmlns:a16="http://schemas.microsoft.com/office/drawing/2014/main" id="{F48C8622-9470-8C4C-AFC4-1D5906A4AD01}"/>
              </a:ext>
            </a:extLst>
          </p:cNvPr>
          <p:cNvSpPr/>
          <p:nvPr/>
        </p:nvSpPr>
        <p:spPr>
          <a:xfrm>
            <a:off x="457200" y="6443246"/>
            <a:ext cx="11277600" cy="338554"/>
          </a:xfrm>
          <a:prstGeom prst="rect">
            <a:avLst/>
          </a:prstGeom>
        </p:spPr>
        <p:txBody>
          <a:bodyPr wrap="square">
            <a:spAutoFit/>
          </a:bodyPr>
          <a:lstStyle/>
          <a:p>
            <a:pPr algn="ctr"/>
            <a:r>
              <a:rPr lang="en-US" sz="1600" b="0" dirty="0"/>
              <a:t>S. </a:t>
            </a:r>
            <a:r>
              <a:rPr lang="en-US" sz="1600" b="0" dirty="0" err="1"/>
              <a:t>Gidaris</a:t>
            </a:r>
            <a:r>
              <a:rPr lang="en-US" sz="1600" b="0" dirty="0"/>
              <a:t>, P. Singh, and N. </a:t>
            </a:r>
            <a:r>
              <a:rPr lang="en-US" sz="1600" b="0" dirty="0" err="1"/>
              <a:t>Komodakis</a:t>
            </a:r>
            <a:r>
              <a:rPr lang="en-US" sz="1600" b="0" dirty="0"/>
              <a:t>. </a:t>
            </a:r>
            <a:r>
              <a:rPr lang="en-US" sz="1600" b="0" dirty="0">
                <a:hlinkClick r:id="rId2"/>
              </a:rPr>
              <a:t>Unsupervised representation learning by predicting image rotations</a:t>
            </a:r>
            <a:r>
              <a:rPr lang="en-US" sz="1600" b="0" dirty="0"/>
              <a:t>.  ICLR 2018</a:t>
            </a:r>
          </a:p>
        </p:txBody>
      </p:sp>
      <p:sp>
        <p:nvSpPr>
          <p:cNvPr id="9" name="Content Placeholder 8">
            <a:extLst>
              <a:ext uri="{FF2B5EF4-FFF2-40B4-BE49-F238E27FC236}">
                <a16:creationId xmlns:a16="http://schemas.microsoft.com/office/drawing/2014/main" id="{936553F7-8B7E-F14B-B63D-4724FE358AB2}"/>
              </a:ext>
            </a:extLst>
          </p:cNvPr>
          <p:cNvSpPr>
            <a:spLocks noGrp="1"/>
          </p:cNvSpPr>
          <p:nvPr>
            <p:ph idx="1"/>
          </p:nvPr>
        </p:nvSpPr>
        <p:spPr>
          <a:xfrm>
            <a:off x="914400" y="914400"/>
            <a:ext cx="10820400" cy="5257800"/>
          </a:xfrm>
        </p:spPr>
        <p:txBody>
          <a:bodyPr/>
          <a:lstStyle/>
          <a:p>
            <a:pPr marL="457200" indent="-457200">
              <a:buFont typeface="Arial" panose="020B0604020202020204" pitchFamily="34" charset="0"/>
              <a:buChar char="•"/>
            </a:pPr>
            <a:r>
              <a:rPr lang="en-US" dirty="0"/>
              <a:t>Pretext task: recognize image rotation (0, 90, 180, 270 degrees)</a:t>
            </a:r>
          </a:p>
        </p:txBody>
      </p:sp>
      <p:pic>
        <p:nvPicPr>
          <p:cNvPr id="11" name="Picture 10">
            <a:extLst>
              <a:ext uri="{FF2B5EF4-FFF2-40B4-BE49-F238E27FC236}">
                <a16:creationId xmlns:a16="http://schemas.microsoft.com/office/drawing/2014/main" id="{711BE6D4-3E98-FE4F-800F-61F7F238B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4585"/>
            <a:ext cx="12192000" cy="2888829"/>
          </a:xfrm>
          <a:prstGeom prst="rect">
            <a:avLst/>
          </a:prstGeom>
        </p:spPr>
      </p:pic>
      <p:sp>
        <p:nvSpPr>
          <p:cNvPr id="12" name="Rectangle 11">
            <a:extLst>
              <a:ext uri="{FF2B5EF4-FFF2-40B4-BE49-F238E27FC236}">
                <a16:creationId xmlns:a16="http://schemas.microsoft.com/office/drawing/2014/main" id="{BAB0ABFC-0CA6-054E-B7E3-3AE84B254C56}"/>
              </a:ext>
            </a:extLst>
          </p:cNvPr>
          <p:cNvSpPr/>
          <p:nvPr/>
        </p:nvSpPr>
        <p:spPr bwMode="auto">
          <a:xfrm>
            <a:off x="457200" y="4495800"/>
            <a:ext cx="1676400" cy="377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3FFE9658-9BD3-B848-8439-583FE9C949BD}"/>
              </a:ext>
            </a:extLst>
          </p:cNvPr>
          <p:cNvSpPr/>
          <p:nvPr/>
        </p:nvSpPr>
        <p:spPr bwMode="auto">
          <a:xfrm>
            <a:off x="2743200" y="4442516"/>
            <a:ext cx="1828800" cy="377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13">
            <a:extLst>
              <a:ext uri="{FF2B5EF4-FFF2-40B4-BE49-F238E27FC236}">
                <a16:creationId xmlns:a16="http://schemas.microsoft.com/office/drawing/2014/main" id="{5F8CFB6E-FBA7-384F-9426-9D4FA1E91D0C}"/>
              </a:ext>
            </a:extLst>
          </p:cNvPr>
          <p:cNvSpPr/>
          <p:nvPr/>
        </p:nvSpPr>
        <p:spPr bwMode="auto">
          <a:xfrm>
            <a:off x="5181600" y="4495800"/>
            <a:ext cx="1905000" cy="377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4C8EDD16-AFD0-1248-BC5B-50862ADCD409}"/>
              </a:ext>
            </a:extLst>
          </p:cNvPr>
          <p:cNvSpPr/>
          <p:nvPr/>
        </p:nvSpPr>
        <p:spPr bwMode="auto">
          <a:xfrm>
            <a:off x="7696200" y="4495800"/>
            <a:ext cx="1676400" cy="377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Rectangle 15">
            <a:extLst>
              <a:ext uri="{FF2B5EF4-FFF2-40B4-BE49-F238E27FC236}">
                <a16:creationId xmlns:a16="http://schemas.microsoft.com/office/drawing/2014/main" id="{17E704BF-0E3E-7740-BFE4-3E47872A16D2}"/>
              </a:ext>
            </a:extLst>
          </p:cNvPr>
          <p:cNvSpPr/>
          <p:nvPr/>
        </p:nvSpPr>
        <p:spPr bwMode="auto">
          <a:xfrm>
            <a:off x="10134600" y="4475706"/>
            <a:ext cx="1676400" cy="377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5044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A252-DE13-E64B-9735-FE7726BF57BE}"/>
              </a:ext>
            </a:extLst>
          </p:cNvPr>
          <p:cNvSpPr>
            <a:spLocks noGrp="1"/>
          </p:cNvSpPr>
          <p:nvPr>
            <p:ph type="title"/>
          </p:nvPr>
        </p:nvSpPr>
        <p:spPr/>
        <p:txBody>
          <a:bodyPr/>
          <a:lstStyle/>
          <a:p>
            <a:r>
              <a:rPr lang="en-US" dirty="0"/>
              <a:t>Rotation prediction</a:t>
            </a:r>
          </a:p>
        </p:txBody>
      </p:sp>
      <p:pic>
        <p:nvPicPr>
          <p:cNvPr id="7" name="Content Placeholder 6">
            <a:extLst>
              <a:ext uri="{FF2B5EF4-FFF2-40B4-BE49-F238E27FC236}">
                <a16:creationId xmlns:a16="http://schemas.microsoft.com/office/drawing/2014/main" id="{E5BA272D-C5E0-6145-9AC5-B4BCAB9D77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599" y="914400"/>
            <a:ext cx="8197603" cy="4800600"/>
          </a:xfrm>
        </p:spPr>
      </p:pic>
      <p:sp>
        <p:nvSpPr>
          <p:cNvPr id="4" name="Rectangle 3">
            <a:extLst>
              <a:ext uri="{FF2B5EF4-FFF2-40B4-BE49-F238E27FC236}">
                <a16:creationId xmlns:a16="http://schemas.microsoft.com/office/drawing/2014/main" id="{F48C8622-9470-8C4C-AFC4-1D5906A4AD01}"/>
              </a:ext>
            </a:extLst>
          </p:cNvPr>
          <p:cNvSpPr/>
          <p:nvPr/>
        </p:nvSpPr>
        <p:spPr>
          <a:xfrm>
            <a:off x="457200" y="6443246"/>
            <a:ext cx="11277600" cy="338554"/>
          </a:xfrm>
          <a:prstGeom prst="rect">
            <a:avLst/>
          </a:prstGeom>
        </p:spPr>
        <p:txBody>
          <a:bodyPr wrap="square">
            <a:spAutoFit/>
          </a:bodyPr>
          <a:lstStyle/>
          <a:p>
            <a:pPr algn="ctr"/>
            <a:r>
              <a:rPr lang="en-US" sz="1600" b="0" dirty="0"/>
              <a:t>S. </a:t>
            </a:r>
            <a:r>
              <a:rPr lang="en-US" sz="1600" b="0" dirty="0" err="1"/>
              <a:t>Gidaris</a:t>
            </a:r>
            <a:r>
              <a:rPr lang="en-US" sz="1600" b="0" dirty="0"/>
              <a:t>, P. Singh, and N. </a:t>
            </a:r>
            <a:r>
              <a:rPr lang="en-US" sz="1600" b="0" dirty="0" err="1"/>
              <a:t>Komodakis</a:t>
            </a:r>
            <a:r>
              <a:rPr lang="en-US" sz="1600" b="0" dirty="0"/>
              <a:t>. </a:t>
            </a:r>
            <a:r>
              <a:rPr lang="en-US" sz="1600" b="0" dirty="0">
                <a:hlinkClick r:id="rId3"/>
              </a:rPr>
              <a:t>Unsupervised representation learning by predicting image rotations</a:t>
            </a:r>
            <a:r>
              <a:rPr lang="en-US" sz="1600" b="0" dirty="0"/>
              <a:t>.  ICLR 2018</a:t>
            </a:r>
          </a:p>
        </p:txBody>
      </p:sp>
      <p:sp>
        <p:nvSpPr>
          <p:cNvPr id="5" name="TextBox 4">
            <a:extLst>
              <a:ext uri="{FF2B5EF4-FFF2-40B4-BE49-F238E27FC236}">
                <a16:creationId xmlns:a16="http://schemas.microsoft.com/office/drawing/2014/main" id="{30AC2897-E795-9749-8D34-F07743144C58}"/>
              </a:ext>
            </a:extLst>
          </p:cNvPr>
          <p:cNvSpPr txBox="1"/>
          <p:nvPr/>
        </p:nvSpPr>
        <p:spPr>
          <a:xfrm>
            <a:off x="381000" y="5773158"/>
            <a:ext cx="11353800" cy="461665"/>
          </a:xfrm>
          <a:prstGeom prst="rect">
            <a:avLst/>
          </a:prstGeom>
          <a:noFill/>
        </p:spPr>
        <p:txBody>
          <a:bodyPr wrap="square" rtlCol="0">
            <a:spAutoFit/>
          </a:bodyPr>
          <a:lstStyle/>
          <a:p>
            <a:pPr algn="ctr"/>
            <a:r>
              <a:rPr lang="en-US" b="0" dirty="0"/>
              <a:t>During training, feed in all four rotated versions of an image in the same mini-batch</a:t>
            </a:r>
          </a:p>
        </p:txBody>
      </p:sp>
    </p:spTree>
    <p:extLst>
      <p:ext uri="{BB962C8B-B14F-4D97-AF65-F5344CB8AC3E}">
        <p14:creationId xmlns:p14="http://schemas.microsoft.com/office/powerpoint/2010/main" val="1905169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A252-DE13-E64B-9735-FE7726BF57BE}"/>
              </a:ext>
            </a:extLst>
          </p:cNvPr>
          <p:cNvSpPr>
            <a:spLocks noGrp="1"/>
          </p:cNvSpPr>
          <p:nvPr>
            <p:ph type="title"/>
          </p:nvPr>
        </p:nvSpPr>
        <p:spPr/>
        <p:txBody>
          <a:bodyPr/>
          <a:lstStyle/>
          <a:p>
            <a:r>
              <a:rPr lang="en-US" dirty="0"/>
              <a:t>Rotation prediction: Transfer results</a:t>
            </a:r>
          </a:p>
        </p:txBody>
      </p:sp>
      <p:sp>
        <p:nvSpPr>
          <p:cNvPr id="4" name="Rectangle 3">
            <a:extLst>
              <a:ext uri="{FF2B5EF4-FFF2-40B4-BE49-F238E27FC236}">
                <a16:creationId xmlns:a16="http://schemas.microsoft.com/office/drawing/2014/main" id="{F48C8622-9470-8C4C-AFC4-1D5906A4AD01}"/>
              </a:ext>
            </a:extLst>
          </p:cNvPr>
          <p:cNvSpPr/>
          <p:nvPr/>
        </p:nvSpPr>
        <p:spPr>
          <a:xfrm>
            <a:off x="457200" y="6443246"/>
            <a:ext cx="11277600" cy="338554"/>
          </a:xfrm>
          <a:prstGeom prst="rect">
            <a:avLst/>
          </a:prstGeom>
        </p:spPr>
        <p:txBody>
          <a:bodyPr wrap="square">
            <a:spAutoFit/>
          </a:bodyPr>
          <a:lstStyle/>
          <a:p>
            <a:pPr algn="ctr"/>
            <a:r>
              <a:rPr lang="en-US" sz="1600" b="0" dirty="0"/>
              <a:t>S. </a:t>
            </a:r>
            <a:r>
              <a:rPr lang="en-US" sz="1600" b="0" dirty="0" err="1"/>
              <a:t>Gidaris</a:t>
            </a:r>
            <a:r>
              <a:rPr lang="en-US" sz="1600" b="0" dirty="0"/>
              <a:t>, P. Singh, and N. </a:t>
            </a:r>
            <a:r>
              <a:rPr lang="en-US" sz="1600" b="0" dirty="0" err="1"/>
              <a:t>Komodakis</a:t>
            </a:r>
            <a:r>
              <a:rPr lang="en-US" sz="1600" b="0" dirty="0"/>
              <a:t>. </a:t>
            </a:r>
            <a:r>
              <a:rPr lang="en-US" sz="1600" b="0" dirty="0">
                <a:hlinkClick r:id="rId2"/>
              </a:rPr>
              <a:t>Unsupervised representation learning by predicting image rotations</a:t>
            </a:r>
            <a:r>
              <a:rPr lang="en-US" sz="1600" b="0" dirty="0"/>
              <a:t>.  ICLR 2018</a:t>
            </a:r>
          </a:p>
        </p:txBody>
      </p:sp>
      <p:pic>
        <p:nvPicPr>
          <p:cNvPr id="5" name="Picture 4">
            <a:extLst>
              <a:ext uri="{FF2B5EF4-FFF2-40B4-BE49-F238E27FC236}">
                <a16:creationId xmlns:a16="http://schemas.microsoft.com/office/drawing/2014/main" id="{6A4CB290-89CF-6842-A3C4-AA4F3FE93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090606"/>
            <a:ext cx="8229600" cy="5176434"/>
          </a:xfrm>
          <a:prstGeom prst="rect">
            <a:avLst/>
          </a:prstGeom>
        </p:spPr>
      </p:pic>
    </p:spTree>
    <p:extLst>
      <p:ext uri="{BB962C8B-B14F-4D97-AF65-F5344CB8AC3E}">
        <p14:creationId xmlns:p14="http://schemas.microsoft.com/office/powerpoint/2010/main" val="1645710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9CA7-8E12-9D4D-B08C-48442935FA4E}"/>
              </a:ext>
            </a:extLst>
          </p:cNvPr>
          <p:cNvSpPr>
            <a:spLocks noGrp="1"/>
          </p:cNvSpPr>
          <p:nvPr>
            <p:ph type="title"/>
          </p:nvPr>
        </p:nvSpPr>
        <p:spPr/>
        <p:txBody>
          <a:bodyPr/>
          <a:lstStyle/>
          <a:p>
            <a:r>
              <a:rPr lang="en-US" dirty="0"/>
              <a:t>Rotation prediction: PASCAL VOC Transfer results</a:t>
            </a:r>
          </a:p>
        </p:txBody>
      </p:sp>
      <p:pic>
        <p:nvPicPr>
          <p:cNvPr id="9" name="Picture 8">
            <a:extLst>
              <a:ext uri="{FF2B5EF4-FFF2-40B4-BE49-F238E27FC236}">
                <a16:creationId xmlns:a16="http://schemas.microsoft.com/office/drawing/2014/main" id="{B6CA320D-E72D-5A4B-B18A-56DD24CD9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0" y="1219200"/>
            <a:ext cx="6491385" cy="4283877"/>
          </a:xfrm>
          <a:prstGeom prst="rect">
            <a:avLst/>
          </a:prstGeom>
        </p:spPr>
      </p:pic>
      <p:graphicFrame>
        <p:nvGraphicFramePr>
          <p:cNvPr id="3" name="Table 2">
            <a:extLst>
              <a:ext uri="{FF2B5EF4-FFF2-40B4-BE49-F238E27FC236}">
                <a16:creationId xmlns:a16="http://schemas.microsoft.com/office/drawing/2014/main" id="{9A54485A-C892-D14F-ADEA-1EFD21CE64B5}"/>
              </a:ext>
            </a:extLst>
          </p:cNvPr>
          <p:cNvGraphicFramePr>
            <a:graphicFrameLocks noGrp="1"/>
          </p:cNvGraphicFramePr>
          <p:nvPr>
            <p:extLst>
              <p:ext uri="{D42A27DB-BD31-4B8C-83A1-F6EECF244321}">
                <p14:modId xmlns:p14="http://schemas.microsoft.com/office/powerpoint/2010/main" val="1592343525"/>
              </p:ext>
            </p:extLst>
          </p:nvPr>
        </p:nvGraphicFramePr>
        <p:xfrm>
          <a:off x="762000" y="1920436"/>
          <a:ext cx="10439400" cy="2225040"/>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1939277975"/>
                    </a:ext>
                  </a:extLst>
                </a:gridCol>
                <a:gridCol w="2609850">
                  <a:extLst>
                    <a:ext uri="{9D8B030D-6E8A-4147-A177-3AD203B41FA5}">
                      <a16:colId xmlns:a16="http://schemas.microsoft.com/office/drawing/2014/main" val="3103061714"/>
                    </a:ext>
                  </a:extLst>
                </a:gridCol>
                <a:gridCol w="2609850">
                  <a:extLst>
                    <a:ext uri="{9D8B030D-6E8A-4147-A177-3AD203B41FA5}">
                      <a16:colId xmlns:a16="http://schemas.microsoft.com/office/drawing/2014/main" val="1338663284"/>
                    </a:ext>
                  </a:extLst>
                </a:gridCol>
                <a:gridCol w="2609850">
                  <a:extLst>
                    <a:ext uri="{9D8B030D-6E8A-4147-A177-3AD203B41FA5}">
                      <a16:colId xmlns:a16="http://schemas.microsoft.com/office/drawing/2014/main" val="507684996"/>
                    </a:ext>
                  </a:extLst>
                </a:gridCol>
              </a:tblGrid>
              <a:tr h="370840">
                <a:tc>
                  <a:txBody>
                    <a:bodyPr/>
                    <a:lstStyle/>
                    <a:p>
                      <a:r>
                        <a:rPr lang="en-US" dirty="0"/>
                        <a:t>Method</a:t>
                      </a:r>
                    </a:p>
                  </a:txBody>
                  <a:tcPr/>
                </a:tc>
                <a:tc>
                  <a:txBody>
                    <a:bodyPr/>
                    <a:lstStyle/>
                    <a:p>
                      <a:r>
                        <a:rPr lang="en-US" dirty="0"/>
                        <a:t>Classification</a:t>
                      </a:r>
                    </a:p>
                  </a:txBody>
                  <a:tcPr/>
                </a:tc>
                <a:tc>
                  <a:txBody>
                    <a:bodyPr/>
                    <a:lstStyle/>
                    <a:p>
                      <a:r>
                        <a:rPr lang="en-US" dirty="0"/>
                        <a:t>Detection (</a:t>
                      </a:r>
                      <a:r>
                        <a:rPr lang="en-US" dirty="0" err="1"/>
                        <a:t>mAP</a:t>
                      </a:r>
                      <a:r>
                        <a:rPr lang="en-US" dirty="0"/>
                        <a:t>)</a:t>
                      </a:r>
                    </a:p>
                  </a:txBody>
                  <a:tcPr/>
                </a:tc>
                <a:tc>
                  <a:txBody>
                    <a:bodyPr/>
                    <a:lstStyle/>
                    <a:p>
                      <a:r>
                        <a:rPr lang="en-US" dirty="0"/>
                        <a:t>Segmentation (</a:t>
                      </a:r>
                      <a:r>
                        <a:rPr lang="en-US" dirty="0" err="1"/>
                        <a:t>mIoU</a:t>
                      </a:r>
                      <a:r>
                        <a:rPr lang="en-US" dirty="0"/>
                        <a:t>)</a:t>
                      </a:r>
                    </a:p>
                  </a:txBody>
                  <a:tcPr/>
                </a:tc>
                <a:extLst>
                  <a:ext uri="{0D108BD9-81ED-4DB2-BD59-A6C34878D82A}">
                    <a16:rowId xmlns:a16="http://schemas.microsoft.com/office/drawing/2014/main" val="1173967752"/>
                  </a:ext>
                </a:extLst>
              </a:tr>
              <a:tr h="370840">
                <a:tc>
                  <a:txBody>
                    <a:bodyPr/>
                    <a:lstStyle/>
                    <a:p>
                      <a:r>
                        <a:rPr lang="en-US" dirty="0"/>
                        <a:t>Supervised (ImageNet)</a:t>
                      </a:r>
                    </a:p>
                  </a:txBody>
                  <a:tcPr/>
                </a:tc>
                <a:tc>
                  <a:txBody>
                    <a:bodyPr/>
                    <a:lstStyle/>
                    <a:p>
                      <a:r>
                        <a:rPr lang="en-US" b="1" dirty="0"/>
                        <a:t>79.9</a:t>
                      </a:r>
                    </a:p>
                  </a:txBody>
                  <a:tcPr/>
                </a:tc>
                <a:tc>
                  <a:txBody>
                    <a:bodyPr/>
                    <a:lstStyle/>
                    <a:p>
                      <a:r>
                        <a:rPr lang="en-US" b="1" dirty="0"/>
                        <a:t>56.8</a:t>
                      </a:r>
                    </a:p>
                  </a:txBody>
                  <a:tcPr/>
                </a:tc>
                <a:tc>
                  <a:txBody>
                    <a:bodyPr/>
                    <a:lstStyle/>
                    <a:p>
                      <a:r>
                        <a:rPr lang="en-US" b="1" dirty="0"/>
                        <a:t>48.0</a:t>
                      </a:r>
                    </a:p>
                  </a:txBody>
                  <a:tcPr/>
                </a:tc>
                <a:extLst>
                  <a:ext uri="{0D108BD9-81ED-4DB2-BD59-A6C34878D82A}">
                    <a16:rowId xmlns:a16="http://schemas.microsoft.com/office/drawing/2014/main" val="3803099896"/>
                  </a:ext>
                </a:extLst>
              </a:tr>
              <a:tr h="370840">
                <a:tc>
                  <a:txBody>
                    <a:bodyPr/>
                    <a:lstStyle/>
                    <a:p>
                      <a:r>
                        <a:rPr lang="en-US" dirty="0"/>
                        <a:t>Colorization</a:t>
                      </a:r>
                    </a:p>
                  </a:txBody>
                  <a:tcPr/>
                </a:tc>
                <a:tc>
                  <a:txBody>
                    <a:bodyPr/>
                    <a:lstStyle/>
                    <a:p>
                      <a:r>
                        <a:rPr lang="en-US" dirty="0"/>
                        <a:t>65.6</a:t>
                      </a:r>
                    </a:p>
                  </a:txBody>
                  <a:tcPr/>
                </a:tc>
                <a:tc>
                  <a:txBody>
                    <a:bodyPr/>
                    <a:lstStyle/>
                    <a:p>
                      <a:r>
                        <a:rPr lang="en-US" dirty="0"/>
                        <a:t>46.9</a:t>
                      </a:r>
                    </a:p>
                  </a:txBody>
                  <a:tcPr/>
                </a:tc>
                <a:tc>
                  <a:txBody>
                    <a:bodyPr/>
                    <a:lstStyle/>
                    <a:p>
                      <a:r>
                        <a:rPr lang="en-US" dirty="0"/>
                        <a:t>35.6</a:t>
                      </a:r>
                    </a:p>
                  </a:txBody>
                  <a:tcPr/>
                </a:tc>
                <a:extLst>
                  <a:ext uri="{0D108BD9-81ED-4DB2-BD59-A6C34878D82A}">
                    <a16:rowId xmlns:a16="http://schemas.microsoft.com/office/drawing/2014/main" val="129322713"/>
                  </a:ext>
                </a:extLst>
              </a:tr>
              <a:tr h="370840">
                <a:tc>
                  <a:txBody>
                    <a:bodyPr/>
                    <a:lstStyle/>
                    <a:p>
                      <a:r>
                        <a:rPr lang="en-US" dirty="0"/>
                        <a:t>Context</a:t>
                      </a:r>
                    </a:p>
                  </a:txBody>
                  <a:tcPr/>
                </a:tc>
                <a:tc>
                  <a:txBody>
                    <a:bodyPr/>
                    <a:lstStyle/>
                    <a:p>
                      <a:r>
                        <a:rPr lang="en-US" dirty="0"/>
                        <a:t>65.3</a:t>
                      </a:r>
                    </a:p>
                  </a:txBody>
                  <a:tcPr/>
                </a:tc>
                <a:tc>
                  <a:txBody>
                    <a:bodyPr/>
                    <a:lstStyle/>
                    <a:p>
                      <a:r>
                        <a:rPr lang="en-US" dirty="0"/>
                        <a:t>51.1</a:t>
                      </a:r>
                    </a:p>
                  </a:txBody>
                  <a:tcPr/>
                </a:tc>
                <a:tc>
                  <a:txBody>
                    <a:bodyPr/>
                    <a:lstStyle/>
                    <a:p>
                      <a:endParaRPr lang="en-US" dirty="0"/>
                    </a:p>
                  </a:txBody>
                  <a:tcPr/>
                </a:tc>
                <a:extLst>
                  <a:ext uri="{0D108BD9-81ED-4DB2-BD59-A6C34878D82A}">
                    <a16:rowId xmlns:a16="http://schemas.microsoft.com/office/drawing/2014/main" val="779875205"/>
                  </a:ext>
                </a:extLst>
              </a:tr>
              <a:tr h="370840">
                <a:tc>
                  <a:txBody>
                    <a:bodyPr/>
                    <a:lstStyle/>
                    <a:p>
                      <a:r>
                        <a:rPr lang="en-US" dirty="0"/>
                        <a:t>Jigsaw</a:t>
                      </a:r>
                    </a:p>
                  </a:txBody>
                  <a:tcPr/>
                </a:tc>
                <a:tc>
                  <a:txBody>
                    <a:bodyPr/>
                    <a:lstStyle/>
                    <a:p>
                      <a:r>
                        <a:rPr lang="en-US" dirty="0"/>
                        <a:t>67.6</a:t>
                      </a:r>
                    </a:p>
                  </a:txBody>
                  <a:tcPr/>
                </a:tc>
                <a:tc>
                  <a:txBody>
                    <a:bodyPr/>
                    <a:lstStyle/>
                    <a:p>
                      <a:r>
                        <a:rPr lang="en-US" dirty="0"/>
                        <a:t>53.2</a:t>
                      </a:r>
                    </a:p>
                  </a:txBody>
                  <a:tcPr/>
                </a:tc>
                <a:tc>
                  <a:txBody>
                    <a:bodyPr/>
                    <a:lstStyle/>
                    <a:p>
                      <a:r>
                        <a:rPr lang="en-US" dirty="0"/>
                        <a:t>37.6</a:t>
                      </a:r>
                    </a:p>
                  </a:txBody>
                  <a:tcPr/>
                </a:tc>
                <a:extLst>
                  <a:ext uri="{0D108BD9-81ED-4DB2-BD59-A6C34878D82A}">
                    <a16:rowId xmlns:a16="http://schemas.microsoft.com/office/drawing/2014/main" val="2226928368"/>
                  </a:ext>
                </a:extLst>
              </a:tr>
              <a:tr h="370840">
                <a:tc>
                  <a:txBody>
                    <a:bodyPr/>
                    <a:lstStyle/>
                    <a:p>
                      <a:r>
                        <a:rPr lang="en-US" dirty="0"/>
                        <a:t>Rotation</a:t>
                      </a:r>
                    </a:p>
                  </a:txBody>
                  <a:tcPr/>
                </a:tc>
                <a:tc>
                  <a:txBody>
                    <a:bodyPr/>
                    <a:lstStyle/>
                    <a:p>
                      <a:r>
                        <a:rPr lang="en-US" dirty="0"/>
                        <a:t>73.0</a:t>
                      </a:r>
                    </a:p>
                  </a:txBody>
                  <a:tcPr/>
                </a:tc>
                <a:tc>
                  <a:txBody>
                    <a:bodyPr/>
                    <a:lstStyle/>
                    <a:p>
                      <a:r>
                        <a:rPr lang="en-US" dirty="0"/>
                        <a:t>54.4</a:t>
                      </a:r>
                    </a:p>
                  </a:txBody>
                  <a:tcPr/>
                </a:tc>
                <a:tc>
                  <a:txBody>
                    <a:bodyPr/>
                    <a:lstStyle/>
                    <a:p>
                      <a:r>
                        <a:rPr lang="en-US" dirty="0"/>
                        <a:t>39.1</a:t>
                      </a:r>
                    </a:p>
                  </a:txBody>
                  <a:tcPr/>
                </a:tc>
                <a:extLst>
                  <a:ext uri="{0D108BD9-81ED-4DB2-BD59-A6C34878D82A}">
                    <a16:rowId xmlns:a16="http://schemas.microsoft.com/office/drawing/2014/main" val="1791805653"/>
                  </a:ext>
                </a:extLst>
              </a:tr>
            </a:tbl>
          </a:graphicData>
        </a:graphic>
      </p:graphicFrame>
    </p:spTree>
    <p:extLst>
      <p:ext uri="{BB962C8B-B14F-4D97-AF65-F5344CB8AC3E}">
        <p14:creationId xmlns:p14="http://schemas.microsoft.com/office/powerpoint/2010/main" val="1883684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4ABC1-6597-214F-99AC-F5059217FEC4}"/>
              </a:ext>
            </a:extLst>
          </p:cNvPr>
          <p:cNvSpPr>
            <a:spLocks noGrp="1"/>
          </p:cNvSpPr>
          <p:nvPr>
            <p:ph type="title"/>
          </p:nvPr>
        </p:nvSpPr>
        <p:spPr/>
        <p:txBody>
          <a:bodyPr/>
          <a:lstStyle/>
          <a:p>
            <a:r>
              <a:rPr lang="en-US" i="1" dirty="0"/>
              <a:t>Unsupervised</a:t>
            </a:r>
            <a:r>
              <a:rPr lang="en-US" dirty="0"/>
              <a:t> vs. </a:t>
            </a:r>
            <a:r>
              <a:rPr lang="en-US" i="1" dirty="0"/>
              <a:t>self-supervised</a:t>
            </a:r>
            <a:r>
              <a:rPr lang="en-US" dirty="0"/>
              <a:t> learning</a:t>
            </a:r>
          </a:p>
        </p:txBody>
      </p:sp>
      <p:sp>
        <p:nvSpPr>
          <p:cNvPr id="3" name="Content Placeholder 2">
            <a:extLst>
              <a:ext uri="{FF2B5EF4-FFF2-40B4-BE49-F238E27FC236}">
                <a16:creationId xmlns:a16="http://schemas.microsoft.com/office/drawing/2014/main" id="{2474B753-3256-DD40-BBBA-EEB0303A4E04}"/>
              </a:ext>
            </a:extLst>
          </p:cNvPr>
          <p:cNvSpPr>
            <a:spLocks noGrp="1"/>
          </p:cNvSpPr>
          <p:nvPr>
            <p:ph sz="half" idx="1"/>
          </p:nvPr>
        </p:nvSpPr>
        <p:spPr>
          <a:xfrm>
            <a:off x="6400800" y="957072"/>
            <a:ext cx="5080000" cy="5257800"/>
          </a:xfrm>
        </p:spPr>
        <p:txBody>
          <a:bodyPr/>
          <a:lstStyle/>
          <a:p>
            <a:pPr marL="457200" indent="-457200">
              <a:buFont typeface="Arial" panose="020B0604020202020204" pitchFamily="34" charset="0"/>
              <a:buChar char="•"/>
            </a:pPr>
            <a:r>
              <a:rPr lang="en-US" b="1" dirty="0"/>
              <a:t>Self-supervised learning</a:t>
            </a:r>
            <a:r>
              <a:rPr lang="en-US" dirty="0"/>
              <a:t>: a type of unsupervised learning in which the learner “makes up” labels from the data and then solves a supervised task</a:t>
            </a:r>
          </a:p>
          <a:p>
            <a:endParaRPr lang="en-US" dirty="0"/>
          </a:p>
        </p:txBody>
      </p:sp>
      <p:sp>
        <p:nvSpPr>
          <p:cNvPr id="4" name="Content Placeholder 3">
            <a:extLst>
              <a:ext uri="{FF2B5EF4-FFF2-40B4-BE49-F238E27FC236}">
                <a16:creationId xmlns:a16="http://schemas.microsoft.com/office/drawing/2014/main" id="{3336299D-CE95-E64E-BADF-1BE7CF16D1F5}"/>
              </a:ext>
            </a:extLst>
          </p:cNvPr>
          <p:cNvSpPr>
            <a:spLocks noGrp="1"/>
          </p:cNvSpPr>
          <p:nvPr>
            <p:ph sz="half" idx="2"/>
          </p:nvPr>
        </p:nvSpPr>
        <p:spPr>
          <a:xfrm>
            <a:off x="914400" y="944880"/>
            <a:ext cx="5080000" cy="5257800"/>
          </a:xfrm>
        </p:spPr>
        <p:txBody>
          <a:bodyPr/>
          <a:lstStyle/>
          <a:p>
            <a:pPr marL="457200" indent="-457200">
              <a:buFont typeface="Arial" panose="020B0604020202020204" pitchFamily="34" charset="0"/>
              <a:buChar char="•"/>
            </a:pPr>
            <a:r>
              <a:rPr lang="en-US" b="1" dirty="0"/>
              <a:t>Unsupervised learning</a:t>
            </a:r>
            <a:r>
              <a:rPr lang="en-US" dirty="0"/>
              <a:t>: any kind of learning without labels</a:t>
            </a:r>
          </a:p>
          <a:p>
            <a:pPr lvl="1"/>
            <a:r>
              <a:rPr lang="en-US" dirty="0"/>
              <a:t>Clustering and quantization</a:t>
            </a:r>
          </a:p>
          <a:p>
            <a:pPr lvl="1"/>
            <a:r>
              <a:rPr lang="en-US" dirty="0"/>
              <a:t>Dimensionality reduction, manifold learning</a:t>
            </a:r>
          </a:p>
          <a:p>
            <a:pPr lvl="1"/>
            <a:r>
              <a:rPr lang="en-US" dirty="0"/>
              <a:t>Density estimation</a:t>
            </a:r>
          </a:p>
          <a:p>
            <a:pPr lvl="1"/>
            <a:r>
              <a:rPr lang="en-US" dirty="0"/>
              <a:t>Learning to sample</a:t>
            </a:r>
          </a:p>
          <a:p>
            <a:endParaRPr lang="en-US" dirty="0"/>
          </a:p>
        </p:txBody>
      </p:sp>
    </p:spTree>
    <p:extLst>
      <p:ext uri="{BB962C8B-B14F-4D97-AF65-F5344CB8AC3E}">
        <p14:creationId xmlns:p14="http://schemas.microsoft.com/office/powerpoint/2010/main" val="3236498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41FE-1DE5-B44E-8C35-0BD1F94C4958}"/>
              </a:ext>
            </a:extLst>
          </p:cNvPr>
          <p:cNvSpPr>
            <a:spLocks noGrp="1"/>
          </p:cNvSpPr>
          <p:nvPr>
            <p:ph type="title"/>
          </p:nvPr>
        </p:nvSpPr>
        <p:spPr/>
        <p:txBody>
          <a:bodyPr/>
          <a:lstStyle/>
          <a:p>
            <a:r>
              <a:rPr lang="en-US" dirty="0"/>
              <a:t>Last time: Self-supervised learning</a:t>
            </a:r>
          </a:p>
        </p:txBody>
      </p:sp>
      <p:grpSp>
        <p:nvGrpSpPr>
          <p:cNvPr id="4" name="Group 3">
            <a:extLst>
              <a:ext uri="{FF2B5EF4-FFF2-40B4-BE49-F238E27FC236}">
                <a16:creationId xmlns:a16="http://schemas.microsoft.com/office/drawing/2014/main" id="{903D8B4D-E1A6-1449-AC6C-DD2BC9C4397E}"/>
              </a:ext>
            </a:extLst>
          </p:cNvPr>
          <p:cNvGrpSpPr/>
          <p:nvPr/>
        </p:nvGrpSpPr>
        <p:grpSpPr>
          <a:xfrm>
            <a:off x="3439269" y="1357085"/>
            <a:ext cx="7914534" cy="1175657"/>
            <a:chOff x="2932738" y="2178583"/>
            <a:chExt cx="3156859" cy="576942"/>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3C4352E-4400-824D-8E0D-0AF3354DEDAE}"/>
                    </a:ext>
                  </a:extLst>
                </p:cNvPr>
                <p:cNvSpPr/>
                <p:nvPr/>
              </p:nvSpPr>
              <p:spPr>
                <a:xfrm>
                  <a:off x="5405720"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srgbClr val="FF0000"/>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𝑥</m:t>
                      </m:r>
                      <m:r>
                        <a:rPr lang="en-US" sz="2167" b="1" i="1" dirty="0" smtClean="0">
                          <a:solidFill>
                            <a:srgbClr val="FF0000"/>
                          </a:solidFill>
                          <a:latin typeface="Cambria Math" panose="02040503050406030204" pitchFamily="18" charset="0"/>
                          <a:cs typeface="Arial"/>
                        </a:rPr>
                        <m:t>′</m:t>
                      </m:r>
                    </m:oMath>
                  </a14:m>
                  <a:endParaRPr lang="en-US" sz="2167" dirty="0">
                    <a:solidFill>
                      <a:srgbClr val="FF0000"/>
                    </a:solidFill>
                    <a:latin typeface="Arial"/>
                    <a:cs typeface="Arial"/>
                  </a:endParaRPr>
                </a:p>
              </p:txBody>
            </p:sp>
          </mc:Choice>
          <mc:Fallback xmlns="">
            <p:sp>
              <p:nvSpPr>
                <p:cNvPr id="5" name="Rectangle 4">
                  <a:extLst>
                    <a:ext uri="{FF2B5EF4-FFF2-40B4-BE49-F238E27FC236}">
                      <a16:creationId xmlns:a16="http://schemas.microsoft.com/office/drawing/2014/main" id="{23C4352E-4400-824D-8E0D-0AF3354DEDAE}"/>
                    </a:ext>
                  </a:extLst>
                </p:cNvPr>
                <p:cNvSpPr>
                  <a:spLocks noRot="1" noChangeAspect="1" noMove="1" noResize="1" noEditPoints="1" noAdjustHandles="1" noChangeArrowheads="1" noChangeShapeType="1" noTextEdit="1"/>
                </p:cNvSpPr>
                <p:nvPr/>
              </p:nvSpPr>
              <p:spPr>
                <a:xfrm>
                  <a:off x="5405720" y="2178583"/>
                  <a:ext cx="683877" cy="576942"/>
                </a:xfrm>
                <a:prstGeom prst="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E5E4A9B-97C1-8C41-A67E-BAE8A4D861D5}"/>
                    </a:ext>
                  </a:extLst>
                </p:cNvPr>
                <p:cNvSpPr/>
                <p:nvPr/>
              </p:nvSpPr>
              <p:spPr>
                <a:xfrm>
                  <a:off x="2932738"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prstClr val="black"/>
                          </a:solidFill>
                          <a:latin typeface="Cambria Math" panose="02040503050406030204" pitchFamily="18" charset="0"/>
                          <a:cs typeface="Arial"/>
                        </a:rPr>
                        <m:t>𝑥</m:t>
                      </m:r>
                    </m:oMath>
                  </a14:m>
                  <a:endParaRPr lang="en-US" sz="2167" i="1" baseline="-25000" dirty="0">
                    <a:solidFill>
                      <a:prstClr val="black"/>
                    </a:solidFill>
                    <a:latin typeface="Arial"/>
                    <a:cs typeface="Arial"/>
                  </a:endParaRPr>
                </a:p>
              </p:txBody>
            </p:sp>
          </mc:Choice>
          <mc:Fallback xmlns="">
            <p:sp>
              <p:nvSpPr>
                <p:cNvPr id="6" name="Rectangle 5">
                  <a:extLst>
                    <a:ext uri="{FF2B5EF4-FFF2-40B4-BE49-F238E27FC236}">
                      <a16:creationId xmlns:a16="http://schemas.microsoft.com/office/drawing/2014/main" id="{AE5E4A9B-97C1-8C41-A67E-BAE8A4D861D5}"/>
                    </a:ext>
                  </a:extLst>
                </p:cNvPr>
                <p:cNvSpPr>
                  <a:spLocks noRot="1" noChangeAspect="1" noMove="1" noResize="1" noEditPoints="1" noAdjustHandles="1" noChangeArrowheads="1" noChangeShapeType="1" noTextEdit="1"/>
                </p:cNvSpPr>
                <p:nvPr/>
              </p:nvSpPr>
              <p:spPr>
                <a:xfrm>
                  <a:off x="2932738" y="2178583"/>
                  <a:ext cx="683877" cy="576942"/>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F223BDBC-299A-D347-B3AC-27FD30FC32EA}"/>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8" name="Straight Arrow Connector 7">
            <a:extLst>
              <a:ext uri="{FF2B5EF4-FFF2-40B4-BE49-F238E27FC236}">
                <a16:creationId xmlns:a16="http://schemas.microsoft.com/office/drawing/2014/main" id="{E9842621-1987-0A48-B090-6BE567077B2E}"/>
              </a:ext>
            </a:extLst>
          </p:cNvPr>
          <p:cNvCxnSpPr>
            <a:stCxn id="6" idx="3"/>
            <a:endCxn id="7" idx="1"/>
          </p:cNvCxnSpPr>
          <p:nvPr/>
        </p:nvCxnSpPr>
        <p:spPr>
          <a:xfrm>
            <a:off x="5153814" y="1944911"/>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448D97-2922-4449-944F-64C0A7F0DEFE}"/>
              </a:ext>
            </a:extLst>
          </p:cNvPr>
          <p:cNvCxnSpPr>
            <a:stCxn id="7" idx="3"/>
            <a:endCxn id="5" idx="1"/>
          </p:cNvCxnSpPr>
          <p:nvPr/>
        </p:nvCxnSpPr>
        <p:spPr>
          <a:xfrm>
            <a:off x="8856632" y="1944911"/>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4778F19-3F78-CF4D-9002-E1CAEC751DF9}"/>
              </a:ext>
            </a:extLst>
          </p:cNvPr>
          <p:cNvSpPr txBox="1"/>
          <p:nvPr/>
        </p:nvSpPr>
        <p:spPr>
          <a:xfrm>
            <a:off x="484506" y="1662835"/>
            <a:ext cx="2824782" cy="528466"/>
          </a:xfrm>
          <a:prstGeom prst="rect">
            <a:avLst/>
          </a:prstGeom>
          <a:noFill/>
        </p:spPr>
        <p:txBody>
          <a:bodyPr wrap="none" lIns="91425" tIns="45714" rIns="91425" bIns="45714" rtlCol="0">
            <a:spAutoFit/>
          </a:bodyPr>
          <a:lstStyle/>
          <a:p>
            <a:pPr defTabSz="914272" hangingPunct="1"/>
            <a:r>
              <a:rPr lang="en-US" sz="2834" dirty="0">
                <a:solidFill>
                  <a:prstClr val="black"/>
                </a:solidFill>
                <a:latin typeface="Arial"/>
                <a:cs typeface="Arial"/>
              </a:rPr>
              <a:t>Data prediction</a:t>
            </a:r>
          </a:p>
        </p:txBody>
      </p:sp>
      <p:sp>
        <p:nvSpPr>
          <p:cNvPr id="19" name="TextBox 18">
            <a:extLst>
              <a:ext uri="{FF2B5EF4-FFF2-40B4-BE49-F238E27FC236}">
                <a16:creationId xmlns:a16="http://schemas.microsoft.com/office/drawing/2014/main" id="{29D35BE9-EE5C-A943-BBC0-6C1E2FC004FF}"/>
              </a:ext>
            </a:extLst>
          </p:cNvPr>
          <p:cNvSpPr txBox="1"/>
          <p:nvPr/>
        </p:nvSpPr>
        <p:spPr>
          <a:xfrm>
            <a:off x="460525" y="3242843"/>
            <a:ext cx="2988070" cy="964611"/>
          </a:xfrm>
          <a:prstGeom prst="rect">
            <a:avLst/>
          </a:prstGeom>
          <a:noFill/>
        </p:spPr>
        <p:txBody>
          <a:bodyPr wrap="square" lIns="91425" tIns="45714" rIns="91425" bIns="45714" rtlCol="0">
            <a:spAutoFit/>
          </a:bodyPr>
          <a:lstStyle/>
          <a:p>
            <a:pPr defTabSz="914272" hangingPunct="1"/>
            <a:r>
              <a:rPr lang="en-US" sz="2834" dirty="0">
                <a:solidFill>
                  <a:prstClr val="black"/>
                </a:solidFill>
                <a:latin typeface="Arial"/>
                <a:cs typeface="Arial"/>
              </a:rPr>
              <a:t>Transformation prediction</a:t>
            </a:r>
          </a:p>
        </p:txBody>
      </p:sp>
      <p:sp>
        <p:nvSpPr>
          <p:cNvPr id="28" name="TextBox 27">
            <a:extLst>
              <a:ext uri="{FF2B5EF4-FFF2-40B4-BE49-F238E27FC236}">
                <a16:creationId xmlns:a16="http://schemas.microsoft.com/office/drawing/2014/main" id="{64B0FF6D-1191-4A4D-9A4B-20E8F22FD491}"/>
              </a:ext>
            </a:extLst>
          </p:cNvPr>
          <p:cNvSpPr txBox="1"/>
          <p:nvPr/>
        </p:nvSpPr>
        <p:spPr>
          <a:xfrm>
            <a:off x="484506" y="5045654"/>
            <a:ext cx="2988070" cy="964611"/>
          </a:xfrm>
          <a:prstGeom prst="rect">
            <a:avLst/>
          </a:prstGeom>
          <a:noFill/>
        </p:spPr>
        <p:txBody>
          <a:bodyPr wrap="square" lIns="91425" tIns="45714" rIns="91425" bIns="45714" rtlCol="0">
            <a:spAutoFit/>
          </a:bodyPr>
          <a:lstStyle/>
          <a:p>
            <a:pPr defTabSz="914272" hangingPunct="1"/>
            <a:r>
              <a:rPr lang="en-US" sz="2834" dirty="0">
                <a:solidFill>
                  <a:prstClr val="black"/>
                </a:solidFill>
                <a:latin typeface="Arial"/>
                <a:cs typeface="Arial"/>
              </a:rPr>
              <a:t>“Siamese” methods</a:t>
            </a:r>
          </a:p>
        </p:txBody>
      </p:sp>
      <p:grpSp>
        <p:nvGrpSpPr>
          <p:cNvPr id="34" name="Group 33">
            <a:extLst>
              <a:ext uri="{FF2B5EF4-FFF2-40B4-BE49-F238E27FC236}">
                <a16:creationId xmlns:a16="http://schemas.microsoft.com/office/drawing/2014/main" id="{516A5A85-D655-9F40-9B65-4A7921D183CC}"/>
              </a:ext>
            </a:extLst>
          </p:cNvPr>
          <p:cNvGrpSpPr/>
          <p:nvPr/>
        </p:nvGrpSpPr>
        <p:grpSpPr>
          <a:xfrm>
            <a:off x="3429000" y="3167743"/>
            <a:ext cx="7914534" cy="1175657"/>
            <a:chOff x="2932738" y="2178583"/>
            <a:chExt cx="3156859" cy="576942"/>
          </a:xfrm>
        </p:grpSpPr>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B6C51F0-0FCE-FD4E-9868-8F5305E964B1}"/>
                    </a:ext>
                  </a:extLst>
                </p:cNvPr>
                <p:cNvSpPr/>
                <p:nvPr/>
              </p:nvSpPr>
              <p:spPr>
                <a:xfrm>
                  <a:off x="5405720"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14:m>
                    <m:oMathPara xmlns:m="http://schemas.openxmlformats.org/officeDocument/2006/math">
                      <m:oMathParaPr>
                        <m:jc m:val="centerGroup"/>
                      </m:oMathParaPr>
                      <m:oMath xmlns:m="http://schemas.openxmlformats.org/officeDocument/2006/math">
                        <m:r>
                          <a:rPr lang="en-US" sz="2167" i="1" dirty="0" smtClean="0">
                            <a:solidFill>
                              <a:srgbClr val="FF0000"/>
                            </a:solidFill>
                            <a:latin typeface="Cambria Math" panose="02040503050406030204" pitchFamily="18" charset="0"/>
                            <a:cs typeface="Arial"/>
                          </a:rPr>
                          <m:t>𝑇</m:t>
                        </m:r>
                      </m:oMath>
                    </m:oMathPara>
                  </a14:m>
                  <a:endParaRPr lang="en-US" sz="2167" i="1" baseline="-25000" dirty="0">
                    <a:solidFill>
                      <a:srgbClr val="FF0000"/>
                    </a:solidFill>
                    <a:latin typeface="Arial"/>
                    <a:cs typeface="Arial"/>
                  </a:endParaRPr>
                </a:p>
              </p:txBody>
            </p:sp>
          </mc:Choice>
          <mc:Fallback xmlns="">
            <p:sp>
              <p:nvSpPr>
                <p:cNvPr id="35" name="Rectangle 34">
                  <a:extLst>
                    <a:ext uri="{FF2B5EF4-FFF2-40B4-BE49-F238E27FC236}">
                      <a16:creationId xmlns:a16="http://schemas.microsoft.com/office/drawing/2014/main" id="{2B6C51F0-0FCE-FD4E-9868-8F5305E964B1}"/>
                    </a:ext>
                  </a:extLst>
                </p:cNvPr>
                <p:cNvSpPr>
                  <a:spLocks noRot="1" noChangeAspect="1" noMove="1" noResize="1" noEditPoints="1" noAdjustHandles="1" noChangeArrowheads="1" noChangeShapeType="1" noTextEdit="1"/>
                </p:cNvSpPr>
                <p:nvPr/>
              </p:nvSpPr>
              <p:spPr>
                <a:xfrm>
                  <a:off x="5405720" y="2178583"/>
                  <a:ext cx="683877" cy="576942"/>
                </a:xfrm>
                <a:prstGeom prst="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247AF02E-B576-2B4C-8916-141B2240129B}"/>
                    </a:ext>
                  </a:extLst>
                </p:cNvPr>
                <p:cNvSpPr/>
                <p:nvPr/>
              </p:nvSpPr>
              <p:spPr>
                <a:xfrm>
                  <a:off x="2932738"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𝑇</m:t>
                      </m:r>
                      <m:r>
                        <a:rPr lang="en-US" sz="2167" i="1" dirty="0" smtClean="0">
                          <a:solidFill>
                            <a:prstClr val="black"/>
                          </a:solidFill>
                          <a:latin typeface="Cambria Math" panose="02040503050406030204" pitchFamily="18" charset="0"/>
                          <a:cs typeface="Arial"/>
                        </a:rPr>
                        <m:t>(</m:t>
                      </m:r>
                      <m:r>
                        <a:rPr lang="en-US" sz="2167" i="1" dirty="0" smtClean="0">
                          <a:solidFill>
                            <a:prstClr val="black"/>
                          </a:solidFill>
                          <a:latin typeface="Cambria Math" panose="02040503050406030204" pitchFamily="18" charset="0"/>
                          <a:cs typeface="Arial"/>
                        </a:rPr>
                        <m:t>𝑥</m:t>
                      </m:r>
                      <m:r>
                        <a:rPr lang="en-US" sz="2167" i="1" dirty="0" smtClean="0">
                          <a:solidFill>
                            <a:prstClr val="black"/>
                          </a:solidFill>
                          <a:latin typeface="Cambria Math" panose="02040503050406030204" pitchFamily="18" charset="0"/>
                          <a:cs typeface="Arial"/>
                        </a:rPr>
                        <m:t>)</m:t>
                      </m:r>
                    </m:oMath>
                  </a14:m>
                  <a:endParaRPr lang="en-US" sz="2167" baseline="-25000" dirty="0">
                    <a:solidFill>
                      <a:prstClr val="black"/>
                    </a:solidFill>
                    <a:latin typeface="Arial"/>
                    <a:cs typeface="Arial"/>
                  </a:endParaRPr>
                </a:p>
              </p:txBody>
            </p:sp>
          </mc:Choice>
          <mc:Fallback xmlns="">
            <p:sp>
              <p:nvSpPr>
                <p:cNvPr id="36" name="Rectangle 35">
                  <a:extLst>
                    <a:ext uri="{FF2B5EF4-FFF2-40B4-BE49-F238E27FC236}">
                      <a16:creationId xmlns:a16="http://schemas.microsoft.com/office/drawing/2014/main" id="{247AF02E-B576-2B4C-8916-141B2240129B}"/>
                    </a:ext>
                  </a:extLst>
                </p:cNvPr>
                <p:cNvSpPr>
                  <a:spLocks noRot="1" noChangeAspect="1" noMove="1" noResize="1" noEditPoints="1" noAdjustHandles="1" noChangeArrowheads="1" noChangeShapeType="1" noTextEdit="1"/>
                </p:cNvSpPr>
                <p:nvPr/>
              </p:nvSpPr>
              <p:spPr>
                <a:xfrm>
                  <a:off x="2932738" y="2178583"/>
                  <a:ext cx="683877" cy="576942"/>
                </a:xfrm>
                <a:prstGeom prst="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2FA5EC99-4BD3-9F43-B713-B8EBFA53BC8D}"/>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38" name="Straight Arrow Connector 37">
            <a:extLst>
              <a:ext uri="{FF2B5EF4-FFF2-40B4-BE49-F238E27FC236}">
                <a16:creationId xmlns:a16="http://schemas.microsoft.com/office/drawing/2014/main" id="{3F3B2CA7-3747-C445-8BDA-01AE7F56EB3A}"/>
              </a:ext>
            </a:extLst>
          </p:cNvPr>
          <p:cNvCxnSpPr>
            <a:stCxn id="36" idx="3"/>
            <a:endCxn id="37" idx="1"/>
          </p:cNvCxnSpPr>
          <p:nvPr/>
        </p:nvCxnSpPr>
        <p:spPr>
          <a:xfrm>
            <a:off x="5143545" y="3755569"/>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AB8BAD2-678D-314F-ACB3-94A56978D9AE}"/>
              </a:ext>
            </a:extLst>
          </p:cNvPr>
          <p:cNvCxnSpPr>
            <a:stCxn id="37" idx="3"/>
            <a:endCxn id="35" idx="1"/>
          </p:cNvCxnSpPr>
          <p:nvPr/>
        </p:nvCxnSpPr>
        <p:spPr>
          <a:xfrm>
            <a:off x="8846363" y="3755569"/>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A53C784-143A-FC4E-802A-75A1ED690277}"/>
              </a:ext>
            </a:extLst>
          </p:cNvPr>
          <p:cNvSpPr txBox="1"/>
          <p:nvPr/>
        </p:nvSpPr>
        <p:spPr>
          <a:xfrm>
            <a:off x="10712364" y="6550223"/>
            <a:ext cx="1479636" cy="307777"/>
          </a:xfrm>
          <a:prstGeom prst="rect">
            <a:avLst/>
          </a:prstGeom>
          <a:noFill/>
        </p:spPr>
        <p:txBody>
          <a:bodyPr wrap="none" rtlCol="0">
            <a:spAutoFit/>
          </a:bodyPr>
          <a:lstStyle/>
          <a:p>
            <a:r>
              <a:rPr lang="en-US" sz="1400" b="0" dirty="0"/>
              <a:t>Source: A. </a:t>
            </a:r>
            <a:r>
              <a:rPr lang="en-US" sz="1400" b="0" dirty="0" err="1"/>
              <a:t>Efros</a:t>
            </a:r>
            <a:endParaRPr lang="en-US" sz="1400" b="0" dirty="0"/>
          </a:p>
        </p:txBody>
      </p:sp>
      <p:grpSp>
        <p:nvGrpSpPr>
          <p:cNvPr id="14" name="Group 13">
            <a:extLst>
              <a:ext uri="{FF2B5EF4-FFF2-40B4-BE49-F238E27FC236}">
                <a16:creationId xmlns:a16="http://schemas.microsoft.com/office/drawing/2014/main" id="{86757E8F-0B27-C647-8D18-304C7C24E7E6}"/>
              </a:ext>
            </a:extLst>
          </p:cNvPr>
          <p:cNvGrpSpPr/>
          <p:nvPr/>
        </p:nvGrpSpPr>
        <p:grpSpPr>
          <a:xfrm>
            <a:off x="3429000" y="4989287"/>
            <a:ext cx="7924802" cy="1240517"/>
            <a:chOff x="3429000" y="4989287"/>
            <a:chExt cx="7924802" cy="1240517"/>
          </a:xfrm>
        </p:grpSpPr>
        <p:sp>
          <p:nvSpPr>
            <p:cNvPr id="21" name="Rectangle 20">
              <a:extLst>
                <a:ext uri="{FF2B5EF4-FFF2-40B4-BE49-F238E27FC236}">
                  <a16:creationId xmlns:a16="http://schemas.microsoft.com/office/drawing/2014/main" id="{39851B9D-20F5-2A4C-A3D9-662B275C2AFF}"/>
                </a:ext>
              </a:extLst>
            </p:cNvPr>
            <p:cNvSpPr/>
            <p:nvPr/>
          </p:nvSpPr>
          <p:spPr>
            <a:xfrm>
              <a:off x="9666515" y="4989287"/>
              <a:ext cx="1687287" cy="11829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srgbClr val="FF0000"/>
                  </a:solidFill>
                  <a:latin typeface="Arial"/>
                  <a:cs typeface="Arial"/>
                </a:rPr>
                <a:t>Similarity score</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4A4E1DB-F2FE-A74B-AD31-38D2CEF45B79}"/>
                    </a:ext>
                  </a:extLst>
                </p:cNvPr>
                <p:cNvSpPr/>
                <p:nvPr/>
              </p:nvSpPr>
              <p:spPr>
                <a:xfrm>
                  <a:off x="3429000" y="4989287"/>
                  <a:ext cx="1714542" cy="4753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𝑇</m:t>
                      </m:r>
                      <m:r>
                        <a:rPr lang="en-US" sz="2167" i="1" dirty="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smtClean="0">
                          <a:solidFill>
                            <a:prstClr val="black"/>
                          </a:solidFill>
                          <a:latin typeface="Cambria Math" panose="02040503050406030204" pitchFamily="18" charset="0"/>
                          <a:cs typeface="Arial"/>
                        </a:rPr>
                        <m:t>)</m:t>
                      </m:r>
                    </m:oMath>
                  </a14:m>
                  <a:endParaRPr lang="en-US" sz="2167" i="1" baseline="-25000" dirty="0">
                    <a:solidFill>
                      <a:prstClr val="black"/>
                    </a:solidFill>
                    <a:latin typeface="Arial"/>
                    <a:cs typeface="Arial"/>
                  </a:endParaRPr>
                </a:p>
              </p:txBody>
            </p:sp>
          </mc:Choice>
          <mc:Fallback xmlns="">
            <p:sp>
              <p:nvSpPr>
                <p:cNvPr id="22" name="Rectangle 21">
                  <a:extLst>
                    <a:ext uri="{FF2B5EF4-FFF2-40B4-BE49-F238E27FC236}">
                      <a16:creationId xmlns:a16="http://schemas.microsoft.com/office/drawing/2014/main" id="{14A4E1DB-F2FE-A74B-AD31-38D2CEF45B79}"/>
                    </a:ext>
                  </a:extLst>
                </p:cNvPr>
                <p:cNvSpPr>
                  <a:spLocks noRot="1" noChangeAspect="1" noMove="1" noResize="1" noEditPoints="1" noAdjustHandles="1" noChangeArrowheads="1" noChangeShapeType="1" noTextEdit="1"/>
                </p:cNvSpPr>
                <p:nvPr/>
              </p:nvSpPr>
              <p:spPr>
                <a:xfrm>
                  <a:off x="3429000" y="4989287"/>
                  <a:ext cx="1714542" cy="475341"/>
                </a:xfrm>
                <a:prstGeom prst="rect">
                  <a:avLst/>
                </a:prstGeom>
                <a:blipFill>
                  <a:blip r:embed="rId8"/>
                  <a:stretch>
                    <a:fillRect b="-12195"/>
                  </a:stretch>
                </a:blipFill>
                <a:ln w="38100">
                  <a:solidFill>
                    <a:schemeClr val="tx1"/>
                  </a:solidFill>
                </a:ln>
              </p:spPr>
              <p:txBody>
                <a:bodyPr/>
                <a:lstStyle/>
                <a:p>
                  <a:r>
                    <a:rPr lang="en-US">
                      <a:noFill/>
                    </a:rPr>
                    <a:t> </a:t>
                  </a:r>
                </a:p>
              </p:txBody>
            </p:sp>
          </mc:Fallback>
        </mc:AlternateContent>
        <p:sp>
          <p:nvSpPr>
            <p:cNvPr id="23" name="Rectangle 22">
              <a:extLst>
                <a:ext uri="{FF2B5EF4-FFF2-40B4-BE49-F238E27FC236}">
                  <a16:creationId xmlns:a16="http://schemas.microsoft.com/office/drawing/2014/main" id="{17F2A0C0-92BF-B14B-A953-519C5743F5E6}"/>
                </a:ext>
              </a:extLst>
            </p:cNvPr>
            <p:cNvSpPr/>
            <p:nvPr/>
          </p:nvSpPr>
          <p:spPr>
            <a:xfrm>
              <a:off x="5926173" y="4989287"/>
              <a:ext cx="2920187" cy="57694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cxnSp>
          <p:nvCxnSpPr>
            <p:cNvPr id="24" name="Straight Arrow Connector 23">
              <a:extLst>
                <a:ext uri="{FF2B5EF4-FFF2-40B4-BE49-F238E27FC236}">
                  <a16:creationId xmlns:a16="http://schemas.microsoft.com/office/drawing/2014/main" id="{ABD295A2-FD4C-8049-9C56-BDB17C159DE4}"/>
                </a:ext>
              </a:extLst>
            </p:cNvPr>
            <p:cNvCxnSpPr>
              <a:cxnSpLocks/>
              <a:stCxn id="23" idx="3"/>
            </p:cNvCxnSpPr>
            <p:nvPr/>
          </p:nvCxnSpPr>
          <p:spPr>
            <a:xfrm>
              <a:off x="8846360" y="5277758"/>
              <a:ext cx="792901" cy="2993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CF1D036-6500-D74F-BCD4-E01B5CD042E0}"/>
                    </a:ext>
                  </a:extLst>
                </p:cNvPr>
                <p:cNvSpPr/>
                <p:nvPr/>
              </p:nvSpPr>
              <p:spPr>
                <a:xfrm>
                  <a:off x="3429002" y="5696859"/>
                  <a:ext cx="1714542" cy="4753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rPr>
                        <m:t>𝑇</m:t>
                      </m:r>
                      <m:r>
                        <a:rPr lang="en-US" sz="2167" b="1" i="1" dirty="0" smtClean="0">
                          <a:solidFill>
                            <a:srgbClr val="FF0000"/>
                          </a:solidFill>
                          <a:latin typeface="Cambria Math" panose="02040503050406030204" pitchFamily="18" charset="0"/>
                        </a:rPr>
                        <m:t>′</m:t>
                      </m:r>
                      <m:r>
                        <a:rPr lang="en-US" sz="2167" i="1" dirty="0" smtClean="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a:solidFill>
                            <a:prstClr val="black"/>
                          </a:solidFill>
                          <a:latin typeface="Cambria Math" panose="02040503050406030204" pitchFamily="18" charset="0"/>
                          <a:cs typeface="Arial"/>
                        </a:rPr>
                        <m:t>)</m:t>
                      </m:r>
                    </m:oMath>
                  </a14:m>
                  <a:endParaRPr lang="en-US" sz="2167" baseline="-25000" dirty="0">
                    <a:solidFill>
                      <a:prstClr val="black"/>
                    </a:solidFill>
                    <a:latin typeface="Arial"/>
                    <a:cs typeface="Arial"/>
                  </a:endParaRPr>
                </a:p>
              </p:txBody>
            </p:sp>
          </mc:Choice>
          <mc:Fallback xmlns="">
            <p:sp>
              <p:nvSpPr>
                <p:cNvPr id="25" name="Rectangle 24">
                  <a:extLst>
                    <a:ext uri="{FF2B5EF4-FFF2-40B4-BE49-F238E27FC236}">
                      <a16:creationId xmlns:a16="http://schemas.microsoft.com/office/drawing/2014/main" id="{BCF1D036-6500-D74F-BCD4-E01B5CD042E0}"/>
                    </a:ext>
                  </a:extLst>
                </p:cNvPr>
                <p:cNvSpPr>
                  <a:spLocks noRot="1" noChangeAspect="1" noMove="1" noResize="1" noEditPoints="1" noAdjustHandles="1" noChangeArrowheads="1" noChangeShapeType="1" noTextEdit="1"/>
                </p:cNvSpPr>
                <p:nvPr/>
              </p:nvSpPr>
              <p:spPr>
                <a:xfrm>
                  <a:off x="3429002" y="5696859"/>
                  <a:ext cx="1714542" cy="475341"/>
                </a:xfrm>
                <a:prstGeom prst="rect">
                  <a:avLst/>
                </a:prstGeom>
                <a:blipFill>
                  <a:blip r:embed="rId9"/>
                  <a:stretch>
                    <a:fillRect b="-12195"/>
                  </a:stretch>
                </a:blipFill>
                <a:ln w="38100">
                  <a:solidFill>
                    <a:schemeClr val="tx1"/>
                  </a:solid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DF5C608-085F-7640-85E2-7E6E0852CE4A}"/>
                </a:ext>
              </a:extLst>
            </p:cNvPr>
            <p:cNvCxnSpPr/>
            <p:nvPr/>
          </p:nvCxnSpPr>
          <p:spPr>
            <a:xfrm>
              <a:off x="5154433" y="5946316"/>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EF6F71-4D1A-0A42-96A5-6089D68E4F7F}"/>
                </a:ext>
              </a:extLst>
            </p:cNvPr>
            <p:cNvCxnSpPr/>
            <p:nvPr/>
          </p:nvCxnSpPr>
          <p:spPr>
            <a:xfrm>
              <a:off x="5176206" y="5249631"/>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CC69B4D-74AB-8942-A85A-DFF71E25C6AB}"/>
                </a:ext>
              </a:extLst>
            </p:cNvPr>
            <p:cNvSpPr/>
            <p:nvPr/>
          </p:nvSpPr>
          <p:spPr>
            <a:xfrm>
              <a:off x="5926173" y="5652863"/>
              <a:ext cx="2920187" cy="57694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cxnSp>
          <p:nvCxnSpPr>
            <p:cNvPr id="31" name="Straight Arrow Connector 30">
              <a:extLst>
                <a:ext uri="{FF2B5EF4-FFF2-40B4-BE49-F238E27FC236}">
                  <a16:creationId xmlns:a16="http://schemas.microsoft.com/office/drawing/2014/main" id="{D22FB67A-7293-2A41-8F2D-7C4C1F736A31}"/>
                </a:ext>
              </a:extLst>
            </p:cNvPr>
            <p:cNvCxnSpPr>
              <a:cxnSpLocks/>
              <a:stCxn id="30" idx="3"/>
            </p:cNvCxnSpPr>
            <p:nvPr/>
          </p:nvCxnSpPr>
          <p:spPr>
            <a:xfrm flipV="1">
              <a:off x="8846360" y="5696859"/>
              <a:ext cx="792901" cy="2444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857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4C99-89C2-C141-B741-F40234438FD5}"/>
              </a:ext>
            </a:extLst>
          </p:cNvPr>
          <p:cNvSpPr>
            <a:spLocks noGrp="1"/>
          </p:cNvSpPr>
          <p:nvPr>
            <p:ph type="title"/>
          </p:nvPr>
        </p:nvSpPr>
        <p:spPr/>
        <p:txBody>
          <a:bodyPr/>
          <a:lstStyle/>
          <a:p>
            <a:r>
              <a:rPr lang="en-US" dirty="0"/>
              <a:t>“Siamese” methods</a:t>
            </a:r>
          </a:p>
        </p:txBody>
      </p:sp>
      <p:sp>
        <p:nvSpPr>
          <p:cNvPr id="3" name="Content Placeholder 2">
            <a:extLst>
              <a:ext uri="{FF2B5EF4-FFF2-40B4-BE49-F238E27FC236}">
                <a16:creationId xmlns:a16="http://schemas.microsoft.com/office/drawing/2014/main" id="{6520EE66-0748-C24D-A4D7-2FC33DBF31D4}"/>
              </a:ext>
            </a:extLst>
          </p:cNvPr>
          <p:cNvSpPr>
            <a:spLocks noGrp="1"/>
          </p:cNvSpPr>
          <p:nvPr>
            <p:ph idx="1"/>
          </p:nvPr>
        </p:nvSpPr>
        <p:spPr/>
        <p:txBody>
          <a:bodyPr/>
          <a:lstStyle/>
          <a:p>
            <a:pPr marL="457200" indent="-457200">
              <a:buFont typeface="Arial" panose="020B0604020202020204" pitchFamily="34" charset="0"/>
              <a:buChar char="•"/>
            </a:pPr>
            <a:r>
              <a:rPr lang="en-US" dirty="0"/>
              <a:t>Extract representations from two transformed versions of </a:t>
            </a:r>
            <a:br>
              <a:rPr lang="en-US" dirty="0"/>
            </a:br>
            <a:r>
              <a:rPr lang="en-US" dirty="0"/>
              <a:t>a data point, encourage these representations to be similar </a:t>
            </a:r>
          </a:p>
          <a:p>
            <a:pPr marL="857250" lvl="1" indent="-457200">
              <a:buFont typeface="Arial" panose="020B0604020202020204" pitchFamily="34" charset="0"/>
              <a:buChar char="•"/>
            </a:pPr>
            <a:r>
              <a:rPr lang="en-US" sz="2400" b="1" dirty="0"/>
              <a:t>Contrastive methods</a:t>
            </a:r>
            <a:r>
              <a:rPr lang="en-US" sz="2400" dirty="0"/>
              <a:t>: train using both positive (similar) and negative (dissimilar) pairs</a:t>
            </a:r>
          </a:p>
          <a:p>
            <a:pPr marL="857250" lvl="1" indent="-457200">
              <a:buFont typeface="Arial" panose="020B0604020202020204" pitchFamily="34" charset="0"/>
              <a:buChar char="•"/>
            </a:pPr>
            <a:r>
              <a:rPr lang="en-US" sz="2400" b="1" dirty="0"/>
              <a:t>Non-contrastive methods</a:t>
            </a:r>
            <a:r>
              <a:rPr lang="en-US" sz="2400" dirty="0"/>
              <a:t>: train with only positive examples</a:t>
            </a:r>
          </a:p>
          <a:p>
            <a:endParaRPr lang="en-US" dirty="0"/>
          </a:p>
        </p:txBody>
      </p:sp>
      <p:sp>
        <p:nvSpPr>
          <p:cNvPr id="12" name="TextBox 11">
            <a:extLst>
              <a:ext uri="{FF2B5EF4-FFF2-40B4-BE49-F238E27FC236}">
                <a16:creationId xmlns:a16="http://schemas.microsoft.com/office/drawing/2014/main" id="{622FEB49-3737-4246-A106-59BD164B7862}"/>
              </a:ext>
            </a:extLst>
          </p:cNvPr>
          <p:cNvSpPr txBox="1"/>
          <p:nvPr/>
        </p:nvSpPr>
        <p:spPr>
          <a:xfrm>
            <a:off x="10712364" y="6550223"/>
            <a:ext cx="1479636" cy="307777"/>
          </a:xfrm>
          <a:prstGeom prst="rect">
            <a:avLst/>
          </a:prstGeom>
          <a:noFill/>
        </p:spPr>
        <p:txBody>
          <a:bodyPr wrap="none" rtlCol="0">
            <a:spAutoFit/>
          </a:bodyPr>
          <a:lstStyle/>
          <a:p>
            <a:r>
              <a:rPr lang="en-US" sz="1400" b="0" dirty="0"/>
              <a:t>Source: A. </a:t>
            </a:r>
            <a:r>
              <a:rPr lang="en-US" sz="1400" b="0" dirty="0" err="1"/>
              <a:t>Efros</a:t>
            </a:r>
            <a:endParaRPr lang="en-US" sz="1400" b="0" dirty="0"/>
          </a:p>
        </p:txBody>
      </p:sp>
      <p:grpSp>
        <p:nvGrpSpPr>
          <p:cNvPr id="21" name="Group 20">
            <a:extLst>
              <a:ext uri="{FF2B5EF4-FFF2-40B4-BE49-F238E27FC236}">
                <a16:creationId xmlns:a16="http://schemas.microsoft.com/office/drawing/2014/main" id="{A21FC26A-E952-9C47-85FC-D3A975B2F2B8}"/>
              </a:ext>
            </a:extLst>
          </p:cNvPr>
          <p:cNvGrpSpPr/>
          <p:nvPr/>
        </p:nvGrpSpPr>
        <p:grpSpPr>
          <a:xfrm>
            <a:off x="2209798" y="4495800"/>
            <a:ext cx="7924802" cy="1240517"/>
            <a:chOff x="3429000" y="4989287"/>
            <a:chExt cx="7924802" cy="1240517"/>
          </a:xfrm>
        </p:grpSpPr>
        <p:sp>
          <p:nvSpPr>
            <p:cNvPr id="22" name="Rectangle 21">
              <a:extLst>
                <a:ext uri="{FF2B5EF4-FFF2-40B4-BE49-F238E27FC236}">
                  <a16:creationId xmlns:a16="http://schemas.microsoft.com/office/drawing/2014/main" id="{8AE4BBB8-7C0E-014D-BCD6-008FC1523300}"/>
                </a:ext>
              </a:extLst>
            </p:cNvPr>
            <p:cNvSpPr/>
            <p:nvPr/>
          </p:nvSpPr>
          <p:spPr>
            <a:xfrm>
              <a:off x="9666515" y="4989287"/>
              <a:ext cx="1687287" cy="11829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srgbClr val="FF0000"/>
                  </a:solidFill>
                  <a:latin typeface="Arial"/>
                  <a:cs typeface="Arial"/>
                </a:rPr>
                <a:t>Similarity score</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7D1E222-9D09-9E44-B4A7-2D81D54E1C8F}"/>
                    </a:ext>
                  </a:extLst>
                </p:cNvPr>
                <p:cNvSpPr/>
                <p:nvPr/>
              </p:nvSpPr>
              <p:spPr>
                <a:xfrm>
                  <a:off x="3429000" y="4989287"/>
                  <a:ext cx="1714542" cy="4753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𝑇</m:t>
                      </m:r>
                      <m:r>
                        <a:rPr lang="en-US" sz="2167" i="1" dirty="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smtClean="0">
                          <a:solidFill>
                            <a:prstClr val="black"/>
                          </a:solidFill>
                          <a:latin typeface="Cambria Math" panose="02040503050406030204" pitchFamily="18" charset="0"/>
                          <a:cs typeface="Arial"/>
                        </a:rPr>
                        <m:t>)</m:t>
                      </m:r>
                    </m:oMath>
                  </a14:m>
                  <a:endParaRPr lang="en-US" sz="2167" i="1" baseline="-25000" dirty="0">
                    <a:solidFill>
                      <a:prstClr val="black"/>
                    </a:solidFill>
                    <a:latin typeface="Arial"/>
                    <a:cs typeface="Arial"/>
                  </a:endParaRPr>
                </a:p>
              </p:txBody>
            </p:sp>
          </mc:Choice>
          <mc:Fallback xmlns="">
            <p:sp>
              <p:nvSpPr>
                <p:cNvPr id="23" name="Rectangle 22">
                  <a:extLst>
                    <a:ext uri="{FF2B5EF4-FFF2-40B4-BE49-F238E27FC236}">
                      <a16:creationId xmlns:a16="http://schemas.microsoft.com/office/drawing/2014/main" id="{17D1E222-9D09-9E44-B4A7-2D81D54E1C8F}"/>
                    </a:ext>
                  </a:extLst>
                </p:cNvPr>
                <p:cNvSpPr>
                  <a:spLocks noRot="1" noChangeAspect="1" noMove="1" noResize="1" noEditPoints="1" noAdjustHandles="1" noChangeArrowheads="1" noChangeShapeType="1" noTextEdit="1"/>
                </p:cNvSpPr>
                <p:nvPr/>
              </p:nvSpPr>
              <p:spPr>
                <a:xfrm>
                  <a:off x="3429000" y="4989287"/>
                  <a:ext cx="1714542" cy="475341"/>
                </a:xfrm>
                <a:prstGeom prst="rect">
                  <a:avLst/>
                </a:prstGeom>
                <a:blipFill>
                  <a:blip r:embed="rId2"/>
                  <a:stretch>
                    <a:fillRect b="-11905"/>
                  </a:stretch>
                </a:blipFill>
                <a:ln w="38100">
                  <a:solidFill>
                    <a:schemeClr val="tx1"/>
                  </a:solidFill>
                </a:ln>
              </p:spPr>
              <p:txBody>
                <a:bodyPr/>
                <a:lstStyle/>
                <a:p>
                  <a:r>
                    <a:rPr lang="en-US">
                      <a:noFill/>
                    </a:rPr>
                    <a:t> </a:t>
                  </a:r>
                </a:p>
              </p:txBody>
            </p:sp>
          </mc:Fallback>
        </mc:AlternateContent>
        <p:sp>
          <p:nvSpPr>
            <p:cNvPr id="24" name="Rectangle 23">
              <a:extLst>
                <a:ext uri="{FF2B5EF4-FFF2-40B4-BE49-F238E27FC236}">
                  <a16:creationId xmlns:a16="http://schemas.microsoft.com/office/drawing/2014/main" id="{A8855495-1EE6-444C-9E07-BA65C2549763}"/>
                </a:ext>
              </a:extLst>
            </p:cNvPr>
            <p:cNvSpPr/>
            <p:nvPr/>
          </p:nvSpPr>
          <p:spPr>
            <a:xfrm>
              <a:off x="5926173" y="4989287"/>
              <a:ext cx="2920187" cy="57694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cxnSp>
          <p:nvCxnSpPr>
            <p:cNvPr id="25" name="Straight Arrow Connector 24">
              <a:extLst>
                <a:ext uri="{FF2B5EF4-FFF2-40B4-BE49-F238E27FC236}">
                  <a16:creationId xmlns:a16="http://schemas.microsoft.com/office/drawing/2014/main" id="{537D0A2C-FEA8-F744-AE2A-151A9A161714}"/>
                </a:ext>
              </a:extLst>
            </p:cNvPr>
            <p:cNvCxnSpPr>
              <a:cxnSpLocks/>
              <a:stCxn id="24" idx="3"/>
            </p:cNvCxnSpPr>
            <p:nvPr/>
          </p:nvCxnSpPr>
          <p:spPr>
            <a:xfrm>
              <a:off x="8846360" y="5277758"/>
              <a:ext cx="792901" cy="2993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A620B01-28FE-DF49-B961-3587A96A6163}"/>
                    </a:ext>
                  </a:extLst>
                </p:cNvPr>
                <p:cNvSpPr/>
                <p:nvPr/>
              </p:nvSpPr>
              <p:spPr>
                <a:xfrm>
                  <a:off x="3429002" y="5696859"/>
                  <a:ext cx="1714542" cy="4753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rPr>
                        <m:t>𝑇</m:t>
                      </m:r>
                      <m:r>
                        <a:rPr lang="en-US" sz="2167" b="1" i="1" dirty="0" smtClean="0">
                          <a:solidFill>
                            <a:srgbClr val="FF0000"/>
                          </a:solidFill>
                          <a:latin typeface="Cambria Math" panose="02040503050406030204" pitchFamily="18" charset="0"/>
                        </a:rPr>
                        <m:t>′</m:t>
                      </m:r>
                      <m:r>
                        <a:rPr lang="en-US" sz="2167" i="1" dirty="0" smtClean="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a:solidFill>
                            <a:prstClr val="black"/>
                          </a:solidFill>
                          <a:latin typeface="Cambria Math" panose="02040503050406030204" pitchFamily="18" charset="0"/>
                          <a:cs typeface="Arial"/>
                        </a:rPr>
                        <m:t>)</m:t>
                      </m:r>
                    </m:oMath>
                  </a14:m>
                  <a:endParaRPr lang="en-US" sz="2167" baseline="-25000" dirty="0">
                    <a:solidFill>
                      <a:prstClr val="black"/>
                    </a:solidFill>
                    <a:latin typeface="Arial"/>
                    <a:cs typeface="Arial"/>
                  </a:endParaRPr>
                </a:p>
              </p:txBody>
            </p:sp>
          </mc:Choice>
          <mc:Fallback xmlns="">
            <p:sp>
              <p:nvSpPr>
                <p:cNvPr id="26" name="Rectangle 25">
                  <a:extLst>
                    <a:ext uri="{FF2B5EF4-FFF2-40B4-BE49-F238E27FC236}">
                      <a16:creationId xmlns:a16="http://schemas.microsoft.com/office/drawing/2014/main" id="{7A620B01-28FE-DF49-B961-3587A96A6163}"/>
                    </a:ext>
                  </a:extLst>
                </p:cNvPr>
                <p:cNvSpPr>
                  <a:spLocks noRot="1" noChangeAspect="1" noMove="1" noResize="1" noEditPoints="1" noAdjustHandles="1" noChangeArrowheads="1" noChangeShapeType="1" noTextEdit="1"/>
                </p:cNvSpPr>
                <p:nvPr/>
              </p:nvSpPr>
              <p:spPr>
                <a:xfrm>
                  <a:off x="3429002" y="5696859"/>
                  <a:ext cx="1714542" cy="475341"/>
                </a:xfrm>
                <a:prstGeom prst="rect">
                  <a:avLst/>
                </a:prstGeom>
                <a:blipFill>
                  <a:blip r:embed="rId3"/>
                  <a:stretch>
                    <a:fillRect b="-14634"/>
                  </a:stretch>
                </a:blipFill>
                <a:ln w="38100">
                  <a:solidFill>
                    <a:schemeClr val="tx1"/>
                  </a:solid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5291652-6E67-324E-B822-6E04FFAAA9BB}"/>
                </a:ext>
              </a:extLst>
            </p:cNvPr>
            <p:cNvCxnSpPr/>
            <p:nvPr/>
          </p:nvCxnSpPr>
          <p:spPr>
            <a:xfrm>
              <a:off x="5154433" y="5946316"/>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0AB0E3-B3EC-AD4C-A775-E086AED2C928}"/>
                </a:ext>
              </a:extLst>
            </p:cNvPr>
            <p:cNvCxnSpPr/>
            <p:nvPr/>
          </p:nvCxnSpPr>
          <p:spPr>
            <a:xfrm>
              <a:off x="5176206" y="5249631"/>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07D3295-DDFA-2B4A-96EA-998DAE9CCCAE}"/>
                </a:ext>
              </a:extLst>
            </p:cNvPr>
            <p:cNvSpPr/>
            <p:nvPr/>
          </p:nvSpPr>
          <p:spPr>
            <a:xfrm>
              <a:off x="5926173" y="5652863"/>
              <a:ext cx="2920187" cy="57694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cxnSp>
          <p:nvCxnSpPr>
            <p:cNvPr id="30" name="Straight Arrow Connector 29">
              <a:extLst>
                <a:ext uri="{FF2B5EF4-FFF2-40B4-BE49-F238E27FC236}">
                  <a16:creationId xmlns:a16="http://schemas.microsoft.com/office/drawing/2014/main" id="{4BE4B80F-AACE-3C43-A1CA-0C1119B1CC67}"/>
                </a:ext>
              </a:extLst>
            </p:cNvPr>
            <p:cNvCxnSpPr>
              <a:cxnSpLocks/>
              <a:stCxn id="29" idx="3"/>
            </p:cNvCxnSpPr>
            <p:nvPr/>
          </p:nvCxnSpPr>
          <p:spPr>
            <a:xfrm flipV="1">
              <a:off x="8846360" y="5696859"/>
              <a:ext cx="792901" cy="2444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768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4C99-89C2-C141-B741-F40234438FD5}"/>
              </a:ext>
            </a:extLst>
          </p:cNvPr>
          <p:cNvSpPr>
            <a:spLocks noGrp="1"/>
          </p:cNvSpPr>
          <p:nvPr>
            <p:ph type="title"/>
          </p:nvPr>
        </p:nvSpPr>
        <p:spPr/>
        <p:txBody>
          <a:bodyPr/>
          <a:lstStyle/>
          <a:p>
            <a:r>
              <a:rPr lang="en-US" dirty="0"/>
              <a:t>Contrastive methods</a:t>
            </a:r>
          </a:p>
        </p:txBody>
      </p:sp>
      <p:sp>
        <p:nvSpPr>
          <p:cNvPr id="3" name="Content Placeholder 2">
            <a:extLst>
              <a:ext uri="{FF2B5EF4-FFF2-40B4-BE49-F238E27FC236}">
                <a16:creationId xmlns:a16="http://schemas.microsoft.com/office/drawing/2014/main" id="{6520EE66-0748-C24D-A4D7-2FC33DBF31D4}"/>
              </a:ext>
            </a:extLst>
          </p:cNvPr>
          <p:cNvSpPr>
            <a:spLocks noGrp="1"/>
          </p:cNvSpPr>
          <p:nvPr>
            <p:ph idx="1"/>
          </p:nvPr>
        </p:nvSpPr>
        <p:spPr/>
        <p:txBody>
          <a:bodyPr/>
          <a:lstStyle/>
          <a:p>
            <a:pPr marL="457200" indent="-457200">
              <a:buFont typeface="Arial" panose="020B0604020202020204" pitchFamily="34" charset="0"/>
              <a:buChar char="•"/>
            </a:pPr>
            <a:r>
              <a:rPr lang="en-US" dirty="0"/>
              <a:t>Encourage representations of transformed versions of the same image to be the same and different images to be different </a:t>
            </a:r>
          </a:p>
          <a:p>
            <a:endParaRPr lang="en-US" dirty="0"/>
          </a:p>
        </p:txBody>
      </p:sp>
      <p:sp>
        <p:nvSpPr>
          <p:cNvPr id="4" name="Rectangle 3">
            <a:extLst>
              <a:ext uri="{FF2B5EF4-FFF2-40B4-BE49-F238E27FC236}">
                <a16:creationId xmlns:a16="http://schemas.microsoft.com/office/drawing/2014/main" id="{15399418-A2C5-B846-8011-BE62B536A5CE}"/>
              </a:ext>
            </a:extLst>
          </p:cNvPr>
          <p:cNvSpPr/>
          <p:nvPr/>
        </p:nvSpPr>
        <p:spPr>
          <a:xfrm>
            <a:off x="10515600" y="6324600"/>
            <a:ext cx="1676400" cy="369332"/>
          </a:xfrm>
          <a:prstGeom prst="rect">
            <a:avLst/>
          </a:prstGeom>
        </p:spPr>
        <p:txBody>
          <a:bodyPr wrap="square">
            <a:spAutoFit/>
          </a:bodyPr>
          <a:lstStyle/>
          <a:p>
            <a:pPr algn="ctr"/>
            <a:r>
              <a:rPr lang="en-US" sz="1800" b="0" dirty="0">
                <a:hlinkClick r:id="rId2"/>
              </a:rPr>
              <a:t>Figure source</a:t>
            </a:r>
            <a:endParaRPr lang="en-US" sz="1800" b="0" dirty="0"/>
          </a:p>
        </p:txBody>
      </p:sp>
      <p:pic>
        <p:nvPicPr>
          <p:cNvPr id="13" name="Picture 12">
            <a:extLst>
              <a:ext uri="{FF2B5EF4-FFF2-40B4-BE49-F238E27FC236}">
                <a16:creationId xmlns:a16="http://schemas.microsoft.com/office/drawing/2014/main" id="{3725DD4C-5339-6542-8268-C2875FB57774}"/>
              </a:ext>
            </a:extLst>
          </p:cNvPr>
          <p:cNvPicPr>
            <a:picLocks noChangeAspect="1"/>
          </p:cNvPicPr>
          <p:nvPr/>
        </p:nvPicPr>
        <p:blipFill rotWithShape="1">
          <a:blip r:embed="rId3"/>
          <a:srcRect t="8071"/>
          <a:stretch/>
        </p:blipFill>
        <p:spPr>
          <a:xfrm>
            <a:off x="2476500" y="2819400"/>
            <a:ext cx="7467600" cy="2603938"/>
          </a:xfrm>
          <a:prstGeom prst="rect">
            <a:avLst/>
          </a:prstGeom>
        </p:spPr>
      </p:pic>
    </p:spTree>
    <p:extLst>
      <p:ext uri="{BB962C8B-B14F-4D97-AF65-F5344CB8AC3E}">
        <p14:creationId xmlns:p14="http://schemas.microsoft.com/office/powerpoint/2010/main" val="72187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FFAF-71A1-5D43-AFB8-BF9183CE7C0C}"/>
              </a:ext>
            </a:extLst>
          </p:cNvPr>
          <p:cNvSpPr>
            <a:spLocks noGrp="1"/>
          </p:cNvSpPr>
          <p:nvPr>
            <p:ph type="title"/>
          </p:nvPr>
        </p:nvSpPr>
        <p:spPr/>
        <p:txBody>
          <a:bodyPr/>
          <a:lstStyle/>
          <a:p>
            <a:r>
              <a:rPr lang="en-US" dirty="0"/>
              <a:t>Contrastive loss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18877-0972-2A4B-9BD9-E8934DC6D793}"/>
                  </a:ext>
                </a:extLst>
              </p:cNvPr>
              <p:cNvSpPr>
                <a:spLocks noGrp="1"/>
              </p:cNvSpPr>
              <p:nvPr>
                <p:ph idx="1"/>
              </p:nvPr>
            </p:nvSpPr>
            <p:spPr/>
            <p:txBody>
              <a:bodyPr/>
              <a:lstStyle/>
              <a:p>
                <a:pPr marL="457200" indent="-457200">
                  <a:buFont typeface="Arial" panose="020B0604020202020204" pitchFamily="34" charset="0"/>
                  <a:buChar char="•"/>
                </a:pPr>
                <a:r>
                  <a:rPr lang="en-US" dirty="0"/>
                  <a:t>Given: </a:t>
                </a:r>
              </a:p>
              <a:p>
                <a:pPr marL="857250" lvl="1" indent="-457200">
                  <a:buFont typeface="Arial" panose="020B0604020202020204" pitchFamily="34" charset="0"/>
                  <a:buChar char="•"/>
                </a:pPr>
                <a:r>
                  <a:rPr lang="en-US" sz="2400" i="1" dirty="0"/>
                  <a:t>Query</a:t>
                </a:r>
                <a:r>
                  <a:rPr lang="en-US" sz="2400" dirty="0"/>
                  <a:t> point </a:t>
                </a:r>
                <a14:m>
                  <m:oMath xmlns:m="http://schemas.openxmlformats.org/officeDocument/2006/math">
                    <m:r>
                      <a:rPr lang="en-US" sz="2400" i="1" dirty="0" smtClean="0">
                        <a:solidFill>
                          <a:srgbClr val="0000FF"/>
                        </a:solidFill>
                        <a:latin typeface="Cambria Math" panose="02040503050406030204" pitchFamily="18" charset="0"/>
                      </a:rPr>
                      <m:t>𝑥</m:t>
                    </m:r>
                  </m:oMath>
                </a14:m>
                <a:r>
                  <a:rPr lang="en-US" sz="2400" dirty="0"/>
                  <a:t> </a:t>
                </a:r>
              </a:p>
              <a:p>
                <a:pPr marL="857250" lvl="1" indent="-457200">
                  <a:buFont typeface="Arial" panose="020B0604020202020204" pitchFamily="34" charset="0"/>
                  <a:buChar char="•"/>
                </a:pPr>
                <a:r>
                  <a:rPr lang="en-US" sz="2400" i="1" dirty="0"/>
                  <a:t>Positive</a:t>
                </a:r>
                <a:r>
                  <a:rPr lang="en-US" sz="2400" dirty="0"/>
                  <a:t> sample </a:t>
                </a:r>
                <a14:m>
                  <m:oMath xmlns:m="http://schemas.openxmlformats.org/officeDocument/2006/math">
                    <m:sSup>
                      <m:sSupPr>
                        <m:ctrlPr>
                          <a:rPr lang="en-US" sz="240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m:t>
                        </m:r>
                      </m:sup>
                    </m:sSup>
                  </m:oMath>
                </a14:m>
                <a:r>
                  <a:rPr lang="en-US" sz="2400" dirty="0"/>
                  <a:t>: version of </a:t>
                </a:r>
                <a14:m>
                  <m:oMath xmlns:m="http://schemas.openxmlformats.org/officeDocument/2006/math">
                    <m:r>
                      <a:rPr lang="en-US" sz="2400" i="1" dirty="0">
                        <a:solidFill>
                          <a:srgbClr val="0000FF"/>
                        </a:solidFill>
                        <a:latin typeface="Cambria Math" panose="02040503050406030204" pitchFamily="18" charset="0"/>
                      </a:rPr>
                      <m:t>𝑥</m:t>
                    </m:r>
                  </m:oMath>
                </a14:m>
                <a:r>
                  <a:rPr lang="en-US" sz="2400" dirty="0"/>
                  <a:t> subjected to a random transformation or augmentation (cropping, rotation, color change, etc.) </a:t>
                </a:r>
              </a:p>
              <a:p>
                <a:pPr marL="857250" lvl="1" indent="-457200">
                  <a:buFont typeface="Arial" panose="020B0604020202020204" pitchFamily="34" charset="0"/>
                  <a:buChar char="•"/>
                </a:pPr>
                <a:r>
                  <a:rPr lang="en-US" sz="2400" i="1" dirty="0"/>
                  <a:t>Negative</a:t>
                </a:r>
                <a:r>
                  <a:rPr lang="en-US" sz="2400" dirty="0"/>
                  <a:t> samples </a:t>
                </a:r>
                <a14:m>
                  <m:oMath xmlns:m="http://schemas.openxmlformats.org/officeDocument/2006/math">
                    <m:sSup>
                      <m:sSupPr>
                        <m:ctrlPr>
                          <a:rPr lang="en-US" sz="240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𝑥</m:t>
                        </m:r>
                      </m:e>
                      <m:sup>
                        <m:r>
                          <a:rPr lang="en-US" sz="2400" b="0" i="1" smtClean="0">
                            <a:solidFill>
                              <a:srgbClr val="FF0000"/>
                            </a:solidFill>
                            <a:latin typeface="Cambria Math" panose="02040503050406030204" pitchFamily="18" charset="0"/>
                          </a:rPr>
                          <m:t>−</m:t>
                        </m:r>
                      </m:sup>
                    </m:sSup>
                  </m:oMath>
                </a14:m>
                <a:endParaRPr lang="en-US" sz="2400" i="1" dirty="0"/>
              </a:p>
            </p:txBody>
          </p:sp>
        </mc:Choice>
        <mc:Fallback xmlns="">
          <p:sp>
            <p:nvSpPr>
              <p:cNvPr id="3" name="Content Placeholder 2">
                <a:extLst>
                  <a:ext uri="{FF2B5EF4-FFF2-40B4-BE49-F238E27FC236}">
                    <a16:creationId xmlns:a16="http://schemas.microsoft.com/office/drawing/2014/main" id="{EB318877-0972-2A4B-9BD9-E8934DC6D793}"/>
                  </a:ext>
                </a:extLst>
              </p:cNvPr>
              <p:cNvSpPr>
                <a:spLocks noGrp="1" noRot="1" noChangeAspect="1" noMove="1" noResize="1" noEditPoints="1" noAdjustHandles="1" noChangeArrowheads="1" noChangeShapeType="1" noTextEdit="1"/>
              </p:cNvSpPr>
              <p:nvPr>
                <p:ph idx="1"/>
              </p:nvPr>
            </p:nvSpPr>
            <p:spPr>
              <a:blipFill>
                <a:blip r:embed="rId3"/>
                <a:stretch>
                  <a:fillRect l="-1103" t="-144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8193497-5970-FC49-9E6B-81C846C43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99" y="3543300"/>
            <a:ext cx="1541364" cy="1562100"/>
          </a:xfrm>
          <a:prstGeom prst="rect">
            <a:avLst/>
          </a:prstGeom>
        </p:spPr>
      </p:pic>
      <p:pic>
        <p:nvPicPr>
          <p:cNvPr id="7" name="Picture 6">
            <a:extLst>
              <a:ext uri="{FF2B5EF4-FFF2-40B4-BE49-F238E27FC236}">
                <a16:creationId xmlns:a16="http://schemas.microsoft.com/office/drawing/2014/main" id="{DCB3466A-3FF5-104B-90C9-E589B346DA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799" y="3543300"/>
            <a:ext cx="1562100" cy="1562100"/>
          </a:xfrm>
          <a:prstGeom prst="rect">
            <a:avLst/>
          </a:prstGeom>
        </p:spPr>
      </p:pic>
      <p:pic>
        <p:nvPicPr>
          <p:cNvPr id="8" name="Picture 7">
            <a:extLst>
              <a:ext uri="{FF2B5EF4-FFF2-40B4-BE49-F238E27FC236}">
                <a16:creationId xmlns:a16="http://schemas.microsoft.com/office/drawing/2014/main" id="{C4A8D573-011B-D14C-893C-E8E9273AFB8C}"/>
              </a:ext>
            </a:extLst>
          </p:cNvPr>
          <p:cNvPicPr>
            <a:picLocks noChangeAspect="1"/>
          </p:cNvPicPr>
          <p:nvPr/>
        </p:nvPicPr>
        <p:blipFill rotWithShape="1">
          <a:blip r:embed="rId6">
            <a:extLst>
              <a:ext uri="{28A0092B-C50C-407E-A947-70E740481C1C}">
                <a14:useLocalDpi xmlns:a14="http://schemas.microsoft.com/office/drawing/2010/main" val="0"/>
              </a:ext>
            </a:extLst>
          </a:blip>
          <a:srcRect l="37721" r="896"/>
          <a:stretch/>
        </p:blipFill>
        <p:spPr>
          <a:xfrm>
            <a:off x="4038600" y="3505200"/>
            <a:ext cx="8001000" cy="16383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35EE479-8120-4A41-BA62-E8BC10961D8E}"/>
                  </a:ext>
                </a:extLst>
              </p:cNvPr>
              <p:cNvSpPr/>
              <p:nvPr/>
            </p:nvSpPr>
            <p:spPr>
              <a:xfrm>
                <a:off x="911750" y="5382537"/>
                <a:ext cx="442429" cy="461665"/>
              </a:xfrm>
              <a:prstGeom prst="rect">
                <a:avLst/>
              </a:prstGeom>
            </p:spPr>
            <p:txBody>
              <a:bodyPr wrap="none">
                <a:spAutoFit/>
              </a:bodyPr>
              <a:lstStyle/>
              <a:p>
                <a14:m>
                  <m:oMath xmlns:m="http://schemas.openxmlformats.org/officeDocument/2006/math">
                    <m:r>
                      <a:rPr lang="en-US" i="1" dirty="0">
                        <a:solidFill>
                          <a:srgbClr val="0000FF"/>
                        </a:solidFill>
                        <a:latin typeface="Cambria Math" panose="02040503050406030204" pitchFamily="18" charset="0"/>
                      </a:rPr>
                      <m:t>𝑥</m:t>
                    </m:r>
                  </m:oMath>
                </a14:m>
                <a:r>
                  <a:rPr lang="en-US" dirty="0"/>
                  <a:t> </a:t>
                </a:r>
              </a:p>
            </p:txBody>
          </p:sp>
        </mc:Choice>
        <mc:Fallback xmlns="">
          <p:sp>
            <p:nvSpPr>
              <p:cNvPr id="9" name="Rectangle 8">
                <a:extLst>
                  <a:ext uri="{FF2B5EF4-FFF2-40B4-BE49-F238E27FC236}">
                    <a16:creationId xmlns:a16="http://schemas.microsoft.com/office/drawing/2014/main" id="{135EE479-8120-4A41-BA62-E8BC10961D8E}"/>
                  </a:ext>
                </a:extLst>
              </p:cNvPr>
              <p:cNvSpPr>
                <a:spLocks noRot="1" noChangeAspect="1" noMove="1" noResize="1" noEditPoints="1" noAdjustHandles="1" noChangeArrowheads="1" noChangeShapeType="1" noTextEdit="1"/>
              </p:cNvSpPr>
              <p:nvPr/>
            </p:nvSpPr>
            <p:spPr>
              <a:xfrm>
                <a:off x="911750" y="5382537"/>
                <a:ext cx="442429"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3FA206B-A753-8847-ABDC-16E491B1FAAB}"/>
                  </a:ext>
                </a:extLst>
              </p:cNvPr>
              <p:cNvSpPr/>
              <p:nvPr/>
            </p:nvSpPr>
            <p:spPr>
              <a:xfrm>
                <a:off x="2659034" y="5381002"/>
                <a:ext cx="62619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solidFill>
                                <a:srgbClr val="0000FF"/>
                              </a:solidFill>
                              <a:latin typeface="Cambria Math" panose="02040503050406030204" pitchFamily="18" charset="0"/>
                            </a:rPr>
                          </m:ctrlPr>
                        </m:sSupPr>
                        <m:e>
                          <m:r>
                            <a:rPr lang="en-US" b="0" i="1">
                              <a:solidFill>
                                <a:srgbClr val="0000FF"/>
                              </a:solidFill>
                              <a:latin typeface="Cambria Math" panose="02040503050406030204" pitchFamily="18" charset="0"/>
                            </a:rPr>
                            <m:t>𝑥</m:t>
                          </m:r>
                        </m:e>
                        <m:sup>
                          <m:r>
                            <a:rPr lang="en-US" b="0" i="1">
                              <a:solidFill>
                                <a:srgbClr val="0000FF"/>
                              </a:solidFill>
                              <a:latin typeface="Cambria Math" panose="02040503050406030204" pitchFamily="18" charset="0"/>
                            </a:rPr>
                            <m:t>+</m:t>
                          </m:r>
                        </m:sup>
                      </m:sSup>
                    </m:oMath>
                  </m:oMathPara>
                </a14:m>
                <a:endParaRPr lang="en-US" dirty="0"/>
              </a:p>
            </p:txBody>
          </p:sp>
        </mc:Choice>
        <mc:Fallback xmlns="">
          <p:sp>
            <p:nvSpPr>
              <p:cNvPr id="10" name="Rectangle 9">
                <a:extLst>
                  <a:ext uri="{FF2B5EF4-FFF2-40B4-BE49-F238E27FC236}">
                    <a16:creationId xmlns:a16="http://schemas.microsoft.com/office/drawing/2014/main" id="{63FA206B-A753-8847-ABDC-16E491B1FAAB}"/>
                  </a:ext>
                </a:extLst>
              </p:cNvPr>
              <p:cNvSpPr>
                <a:spLocks noRot="1" noChangeAspect="1" noMove="1" noResize="1" noEditPoints="1" noAdjustHandles="1" noChangeArrowheads="1" noChangeShapeType="1" noTextEdit="1"/>
              </p:cNvSpPr>
              <p:nvPr/>
            </p:nvSpPr>
            <p:spPr>
              <a:xfrm>
                <a:off x="2659034" y="5381002"/>
                <a:ext cx="626197"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08D2125-9B3E-A742-B6F5-9698FDC27A7C}"/>
                  </a:ext>
                </a:extLst>
              </p:cNvPr>
              <p:cNvSpPr/>
              <p:nvPr/>
            </p:nvSpPr>
            <p:spPr>
              <a:xfrm>
                <a:off x="7832002" y="5381003"/>
                <a:ext cx="62619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solidFill>
                                <a:srgbClr val="FF0000"/>
                              </a:solidFill>
                              <a:latin typeface="Cambria Math" panose="02040503050406030204" pitchFamily="18" charset="0"/>
                            </a:rPr>
                          </m:ctrlPr>
                        </m:sSupPr>
                        <m:e>
                          <m:r>
                            <a:rPr lang="en-US" b="0" i="1">
                              <a:solidFill>
                                <a:srgbClr val="FF0000"/>
                              </a:solidFill>
                              <a:latin typeface="Cambria Math" panose="02040503050406030204" pitchFamily="18" charset="0"/>
                            </a:rPr>
                            <m:t>𝑥</m:t>
                          </m:r>
                        </m:e>
                        <m:sup>
                          <m:r>
                            <a:rPr lang="en-US" b="0" i="1">
                              <a:solidFill>
                                <a:srgbClr val="FF0000"/>
                              </a:solidFill>
                              <a:latin typeface="Cambria Math" panose="02040503050406030204" pitchFamily="18" charset="0"/>
                            </a:rPr>
                            <m:t>−</m:t>
                          </m:r>
                        </m:sup>
                      </m:sSup>
                    </m:oMath>
                  </m:oMathPara>
                </a14:m>
                <a:endParaRPr lang="en-US" dirty="0"/>
              </a:p>
            </p:txBody>
          </p:sp>
        </mc:Choice>
        <mc:Fallback xmlns="">
          <p:sp>
            <p:nvSpPr>
              <p:cNvPr id="11" name="Rectangle 10">
                <a:extLst>
                  <a:ext uri="{FF2B5EF4-FFF2-40B4-BE49-F238E27FC236}">
                    <a16:creationId xmlns:a16="http://schemas.microsoft.com/office/drawing/2014/main" id="{008D2125-9B3E-A742-B6F5-9698FDC27A7C}"/>
                  </a:ext>
                </a:extLst>
              </p:cNvPr>
              <p:cNvSpPr>
                <a:spLocks noRot="1" noChangeAspect="1" noMove="1" noResize="1" noEditPoints="1" noAdjustHandles="1" noChangeArrowheads="1" noChangeShapeType="1" noTextEdit="1"/>
              </p:cNvSpPr>
              <p:nvPr/>
            </p:nvSpPr>
            <p:spPr>
              <a:xfrm>
                <a:off x="7832002" y="5381003"/>
                <a:ext cx="626197" cy="461665"/>
              </a:xfrm>
              <a:prstGeom prst="rect">
                <a:avLst/>
              </a:prstGeom>
              <a:blipFill>
                <a:blip r:embed="rId9"/>
                <a:stretch>
                  <a:fillRect/>
                </a:stretch>
              </a:blipFill>
            </p:spPr>
            <p:txBody>
              <a:bodyPr/>
              <a:lstStyle/>
              <a:p>
                <a:r>
                  <a:rPr lang="en-US">
                    <a:noFill/>
                  </a:rPr>
                  <a:t> </a:t>
                </a:r>
              </a:p>
            </p:txBody>
          </p:sp>
        </mc:Fallback>
      </mc:AlternateContent>
      <p:sp>
        <p:nvSpPr>
          <p:cNvPr id="12" name="Right Brace 11">
            <a:extLst>
              <a:ext uri="{FF2B5EF4-FFF2-40B4-BE49-F238E27FC236}">
                <a16:creationId xmlns:a16="http://schemas.microsoft.com/office/drawing/2014/main" id="{82C27D26-B1C4-1D48-A0E1-D200C82B7EAD}"/>
              </a:ext>
            </a:extLst>
          </p:cNvPr>
          <p:cNvSpPr/>
          <p:nvPr/>
        </p:nvSpPr>
        <p:spPr bwMode="auto">
          <a:xfrm rot="5400000">
            <a:off x="7989484" y="1330890"/>
            <a:ext cx="175427" cy="792480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41910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FFAF-71A1-5D43-AFB8-BF9183CE7C0C}"/>
              </a:ext>
            </a:extLst>
          </p:cNvPr>
          <p:cNvSpPr>
            <a:spLocks noGrp="1"/>
          </p:cNvSpPr>
          <p:nvPr>
            <p:ph type="title"/>
          </p:nvPr>
        </p:nvSpPr>
        <p:spPr/>
        <p:txBody>
          <a:bodyPr/>
          <a:lstStyle/>
          <a:p>
            <a:r>
              <a:rPr lang="en-US" dirty="0"/>
              <a:t>Contrastive loss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18877-0972-2A4B-9BD9-E8934DC6D793}"/>
                  </a:ext>
                </a:extLst>
              </p:cNvPr>
              <p:cNvSpPr>
                <a:spLocks noGrp="1"/>
              </p:cNvSpPr>
              <p:nvPr>
                <p:ph idx="1"/>
              </p:nvPr>
            </p:nvSpPr>
            <p:spPr/>
            <p:txBody>
              <a:bodyPr/>
              <a:lstStyle/>
              <a:p>
                <a:pPr marL="457200" indent="-457200" algn="just">
                  <a:buFont typeface="Arial" panose="020B0604020202020204" pitchFamily="34" charset="0"/>
                  <a:buChar char="•"/>
                </a:pPr>
                <a:r>
                  <a:rPr lang="en-US" dirty="0"/>
                  <a:t>Given: query </a:t>
                </a:r>
                <a14:m>
                  <m:oMath xmlns:m="http://schemas.openxmlformats.org/officeDocument/2006/math">
                    <m:r>
                      <a:rPr lang="en-US" i="1" dirty="0" smtClean="0">
                        <a:solidFill>
                          <a:srgbClr val="0000FF"/>
                        </a:solidFill>
                        <a:latin typeface="Cambria Math" panose="02040503050406030204" pitchFamily="18" charset="0"/>
                      </a:rPr>
                      <m:t>𝑥</m:t>
                    </m:r>
                  </m:oMath>
                </a14:m>
                <a:r>
                  <a:rPr lang="en-US" dirty="0"/>
                  <a:t>, positive sample </a:t>
                </a:r>
                <a14:m>
                  <m:oMath xmlns:m="http://schemas.openxmlformats.org/officeDocument/2006/math">
                    <m:sSup>
                      <m:sSupPr>
                        <m:ctrlPr>
                          <a:rPr lang="en-US" i="1" smtClean="0">
                            <a:solidFill>
                              <a:srgbClr val="0000FF"/>
                            </a:solidFill>
                            <a:latin typeface="Cambria Math" panose="02040503050406030204" pitchFamily="18" charset="0"/>
                          </a:rPr>
                        </m:ctrlPr>
                      </m:sSupPr>
                      <m:e>
                        <m:r>
                          <a:rPr lang="en-US" b="0" i="1" smtClean="0">
                            <a:solidFill>
                              <a:srgbClr val="0000FF"/>
                            </a:solidFill>
                            <a:latin typeface="Cambria Math" panose="02040503050406030204" pitchFamily="18" charset="0"/>
                          </a:rPr>
                          <m:t>𝑥</m:t>
                        </m:r>
                      </m:e>
                      <m:sup>
                        <m:r>
                          <a:rPr lang="en-US" b="0" i="1" smtClean="0">
                            <a:solidFill>
                              <a:srgbClr val="0000FF"/>
                            </a:solidFill>
                            <a:latin typeface="Cambria Math" panose="02040503050406030204" pitchFamily="18" charset="0"/>
                          </a:rPr>
                          <m:t>+</m:t>
                        </m:r>
                      </m:sup>
                    </m:sSup>
                  </m:oMath>
                </a14:m>
                <a:r>
                  <a:rPr lang="en-US" dirty="0"/>
                  <a:t>, negative samples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𝑥</m:t>
                        </m:r>
                      </m:e>
                      <m:sup>
                        <m:r>
                          <a:rPr lang="en-US" b="0" i="1" smtClean="0">
                            <a:solidFill>
                              <a:srgbClr val="FF0000"/>
                            </a:solidFill>
                            <a:latin typeface="Cambria Math" panose="02040503050406030204" pitchFamily="18" charset="0"/>
                          </a:rPr>
                          <m:t>−</m:t>
                        </m:r>
                      </m:sup>
                    </m:sSup>
                  </m:oMath>
                </a14:m>
                <a:endParaRPr lang="en-US" i="1" dirty="0"/>
              </a:p>
              <a:p>
                <a:pPr marL="457200" indent="-457200">
                  <a:buFont typeface="Arial" panose="020B0604020202020204" pitchFamily="34" charset="0"/>
                  <a:buChar char="•"/>
                </a:pPr>
                <a:r>
                  <a:rPr lang="en-US" dirty="0"/>
                  <a:t>Measure similarity by dot product of L2-normalized feature representations: </a:t>
                </a:r>
              </a:p>
              <a:p>
                <a:pPr marL="0" indent="0"/>
                <a14:m>
                  <m:oMathPara xmlns:m="http://schemas.openxmlformats.org/officeDocument/2006/math">
                    <m:oMathParaPr>
                      <m:jc m:val="centerGroup"/>
                    </m:oMathParaPr>
                    <m:oMath xmlns:m="http://schemas.openxmlformats.org/officeDocument/2006/math">
                      <m:r>
                        <m:rPr>
                          <m:sty m:val="p"/>
                        </m:rPr>
                        <a:rPr lang="en-US" b="0" i="0" smtClean="0">
                          <a:solidFill>
                            <a:srgbClr val="7030A0"/>
                          </a:solidFill>
                          <a:latin typeface="Cambria Math" panose="02040503050406030204" pitchFamily="18" charset="0"/>
                        </a:rPr>
                        <m:t>sim</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e>
                      </m:d>
                      <m:r>
                        <a:rPr lang="en-US" b="0" i="1" smtClean="0">
                          <a:solidFill>
                            <a:srgbClr val="7030A0"/>
                          </a:solidFill>
                          <a:latin typeface="Cambria Math" panose="02040503050406030204" pitchFamily="18" charset="0"/>
                        </a:rPr>
                        <m:t>=</m:t>
                      </m:r>
                      <m:f>
                        <m:fPr>
                          <m:ctrlPr>
                            <a:rPr lang="en-US" b="0"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𝑓</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num>
                        <m:den>
                          <m:sSub>
                            <m:sSubPr>
                              <m:ctrlPr>
                                <a:rPr lang="en-US" b="0" i="1" smtClean="0">
                                  <a:solidFill>
                                    <a:srgbClr val="7030A0"/>
                                  </a:solidFill>
                                  <a:latin typeface="Cambria Math" panose="02040503050406030204" pitchFamily="18" charset="0"/>
                                </a:rPr>
                              </m:ctrlPr>
                            </m:sSub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𝑓</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2</m:t>
                              </m:r>
                            </m:sub>
                          </m:sSub>
                        </m:den>
                      </m:f>
                      <m:r>
                        <a:rPr lang="en-US" b="0" i="1" smtClean="0">
                          <a:solidFill>
                            <a:srgbClr val="7030A0"/>
                          </a:solidFill>
                          <a:latin typeface="Cambria Math" panose="02040503050406030204" pitchFamily="18" charset="0"/>
                          <a:ea typeface="Cambria Math" panose="02040503050406030204" pitchFamily="18" charset="0"/>
                        </a:rPr>
                        <m:t>∙</m:t>
                      </m:r>
                      <m:f>
                        <m:fPr>
                          <m:ctrlPr>
                            <a:rPr lang="en-US" i="1">
                              <a:solidFill>
                                <a:srgbClr val="7030A0"/>
                              </a:solidFill>
                              <a:latin typeface="Cambria Math" panose="02040503050406030204" pitchFamily="18" charset="0"/>
                            </a:rPr>
                          </m:ctrlPr>
                        </m:fPr>
                        <m:num>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r>
                            <a:rPr lang="en-US" i="1">
                              <a:solidFill>
                                <a:srgbClr val="7030A0"/>
                              </a:solidFill>
                              <a:latin typeface="Cambria Math" panose="02040503050406030204" pitchFamily="18" charset="0"/>
                            </a:rPr>
                            <m:t>)</m:t>
                          </m:r>
                        </m:num>
                        <m:den>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r>
                                    <a:rPr lang="en-US" i="1">
                                      <a:solidFill>
                                        <a:srgbClr val="7030A0"/>
                                      </a:solidFill>
                                      <a:latin typeface="Cambria Math" panose="02040503050406030204" pitchFamily="18" charset="0"/>
                                    </a:rPr>
                                    <m:t>)</m:t>
                                  </m:r>
                                </m:e>
                              </m:d>
                            </m:e>
                            <m:sub>
                              <m:r>
                                <a:rPr lang="en-US" i="1">
                                  <a:solidFill>
                                    <a:srgbClr val="7030A0"/>
                                  </a:solidFill>
                                  <a:latin typeface="Cambria Math" panose="02040503050406030204" pitchFamily="18" charset="0"/>
                                </a:rPr>
                                <m:t>2</m:t>
                              </m:r>
                            </m:sub>
                          </m:sSub>
                        </m:den>
                      </m:f>
                    </m:oMath>
                  </m:oMathPara>
                </a14:m>
                <a:endParaRPr lang="en-US" dirty="0"/>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b="1" dirty="0"/>
                  <a:t>Contrastive loss</a:t>
                </a:r>
                <a:r>
                  <a:rPr lang="en-US" dirty="0"/>
                  <a:t>: make </a:t>
                </a:r>
                <a14:m>
                  <m:oMath xmlns:m="http://schemas.openxmlformats.org/officeDocument/2006/math">
                    <m:r>
                      <a:rPr lang="en-US" i="1" dirty="0" smtClean="0">
                        <a:solidFill>
                          <a:srgbClr val="0000FF"/>
                        </a:solidFill>
                        <a:latin typeface="Cambria Math" panose="02040503050406030204" pitchFamily="18" charset="0"/>
                      </a:rPr>
                      <m:t>𝑥</m:t>
                    </m:r>
                  </m:oMath>
                </a14:m>
                <a:r>
                  <a:rPr lang="en-US" dirty="0"/>
                  <a:t> similar to </a:t>
                </a:r>
                <a14:m>
                  <m:oMath xmlns:m="http://schemas.openxmlformats.org/officeDocument/2006/math">
                    <m:sSup>
                      <m:sSupPr>
                        <m:ctrlPr>
                          <a:rPr lang="en-US" i="1" smtClean="0">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𝑥</m:t>
                        </m:r>
                      </m:e>
                      <m:sup>
                        <m:r>
                          <a:rPr lang="en-US" i="1">
                            <a:solidFill>
                              <a:srgbClr val="0000FF"/>
                            </a:solidFill>
                            <a:latin typeface="Cambria Math" panose="02040503050406030204" pitchFamily="18" charset="0"/>
                          </a:rPr>
                          <m:t>+</m:t>
                        </m:r>
                      </m:sup>
                    </m:sSup>
                  </m:oMath>
                </a14:m>
                <a:r>
                  <a:rPr lang="en-US" dirty="0"/>
                  <a:t>, dissimilar from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𝑥</m:t>
                        </m:r>
                      </m:e>
                      <m:sup>
                        <m:r>
                          <a:rPr lang="en-US" i="1">
                            <a:solidFill>
                              <a:srgbClr val="FF0000"/>
                            </a:solidFill>
                            <a:latin typeface="Cambria Math" panose="02040503050406030204" pitchFamily="18" charset="0"/>
                          </a:rPr>
                          <m:t>−</m:t>
                        </m:r>
                      </m:sup>
                    </m:sSup>
                  </m:oMath>
                </a14:m>
                <a:r>
                  <a:rPr lang="en-US" dirty="0"/>
                  <a:t>:</a:t>
                </a:r>
                <a:br>
                  <a:rPr lang="en-US" dirty="0"/>
                </a:br>
                <a:endParaRPr lang="en-US" sz="800" dirty="0"/>
              </a:p>
              <a:p>
                <a:pPr marL="0" indent="0"/>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𝑙</m:t>
                      </m:r>
                      <m:d>
                        <m:dPr>
                          <m:ctrlPr>
                            <a:rPr lang="en-US" b="0" i="1" smtClean="0">
                              <a:solidFill>
                                <a:srgbClr val="7030A0"/>
                              </a:solidFill>
                              <a:latin typeface="Cambria Math" panose="02040503050406030204" pitchFamily="18" charset="0"/>
                            </a:rPr>
                          </m:ctrlPr>
                        </m:dPr>
                        <m:e>
                          <m:r>
                            <a:rPr lang="en-US" b="0" i="1" smtClean="0">
                              <a:solidFill>
                                <a:srgbClr val="0000FF"/>
                              </a:solidFill>
                              <a:latin typeface="Cambria Math" panose="02040503050406030204" pitchFamily="18" charset="0"/>
                            </a:rPr>
                            <m:t>𝑥</m:t>
                          </m:r>
                          <m:r>
                            <a:rPr lang="en-US" b="0" i="1" smtClean="0">
                              <a:solidFill>
                                <a:srgbClr val="7030A0"/>
                              </a:solidFill>
                              <a:latin typeface="Cambria Math" panose="02040503050406030204" pitchFamily="18" charset="0"/>
                            </a:rPr>
                            <m:t>,</m:t>
                          </m:r>
                          <m:sSup>
                            <m:sSupPr>
                              <m:ctrlPr>
                                <a:rPr lang="en-US" i="1" smtClean="0">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𝑥</m:t>
                              </m:r>
                            </m:e>
                            <m:sup>
                              <m:r>
                                <a:rPr lang="en-US" i="1">
                                  <a:solidFill>
                                    <a:srgbClr val="0000FF"/>
                                  </a:solidFill>
                                  <a:latin typeface="Cambria Math" panose="02040503050406030204" pitchFamily="18" charset="0"/>
                                </a:rPr>
                                <m:t>+</m:t>
                              </m:r>
                            </m:sup>
                          </m:sSup>
                        </m:e>
                      </m:d>
                      <m:r>
                        <a:rPr lang="en-US" b="0" i="1" smtClean="0">
                          <a:solidFill>
                            <a:srgbClr val="7030A0"/>
                          </a:solidFill>
                          <a:latin typeface="Cambria Math" panose="02040503050406030204" pitchFamily="18" charset="0"/>
                        </a:rPr>
                        <m:t>=</m:t>
                      </m:r>
                      <m:r>
                        <a:rPr lang="en-US" b="0" i="0" smtClean="0">
                          <a:solidFill>
                            <a:srgbClr val="7030A0"/>
                          </a:solidFill>
                          <a:latin typeface="Cambria Math" panose="02040503050406030204" pitchFamily="18" charset="0"/>
                        </a:rPr>
                        <m:t>−</m:t>
                      </m:r>
                      <m:r>
                        <m:rPr>
                          <m:sty m:val="p"/>
                        </m:rPr>
                        <a:rPr lang="en-US" b="0" i="0" smtClean="0">
                          <a:solidFill>
                            <a:srgbClr val="7030A0"/>
                          </a:solidFill>
                          <a:latin typeface="Cambria Math" panose="02040503050406030204" pitchFamily="18" charset="0"/>
                        </a:rPr>
                        <m:t>log</m:t>
                      </m:r>
                      <m:f>
                        <m:fPr>
                          <m:ctrlPr>
                            <a:rPr lang="en-US" i="1" smtClean="0">
                              <a:solidFill>
                                <a:srgbClr val="7030A0"/>
                              </a:solidFill>
                              <a:latin typeface="Cambria Math" panose="02040503050406030204" pitchFamily="18" charset="0"/>
                            </a:rPr>
                          </m:ctrlPr>
                        </m:fPr>
                        <m:num>
                          <m:r>
                            <m:rPr>
                              <m:sty m:val="p"/>
                            </m:rPr>
                            <a:rPr lang="en-US" b="0" i="0" smtClean="0">
                              <a:solidFill>
                                <a:srgbClr val="7030A0"/>
                              </a:solidFill>
                              <a:latin typeface="Cambria Math" panose="02040503050406030204" pitchFamily="18" charset="0"/>
                            </a:rPr>
                            <m:t>exp</m:t>
                          </m:r>
                          <m:r>
                            <a:rPr lang="en-US" b="0" i="1" smtClean="0">
                              <a:solidFill>
                                <a:srgbClr val="7030A0"/>
                              </a:solidFill>
                              <a:latin typeface="Cambria Math" panose="02040503050406030204" pitchFamily="18" charset="0"/>
                            </a:rPr>
                            <m:t>⁡(</m:t>
                          </m:r>
                          <m:r>
                            <m:rPr>
                              <m:sty m:val="p"/>
                            </m:rPr>
                            <a:rPr lang="en-US" b="0" i="0" smtClean="0">
                              <a:solidFill>
                                <a:srgbClr val="0000FF"/>
                              </a:solidFill>
                              <a:latin typeface="Cambria Math" panose="02040503050406030204" pitchFamily="18" charset="0"/>
                            </a:rPr>
                            <m:t>sim</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𝑥</m:t>
                          </m:r>
                          <m:r>
                            <a:rPr lang="en-US" b="0" i="1" smtClean="0">
                              <a:solidFill>
                                <a:srgbClr val="0000FF"/>
                              </a:solidFill>
                              <a:latin typeface="Cambria Math" panose="02040503050406030204" pitchFamily="18" charset="0"/>
                            </a:rPr>
                            <m:t>,</m:t>
                          </m:r>
                          <m:sSup>
                            <m:sSupPr>
                              <m:ctrlPr>
                                <a:rPr lang="en-US" b="0" i="1" smtClean="0">
                                  <a:solidFill>
                                    <a:srgbClr val="0000FF"/>
                                  </a:solidFill>
                                  <a:latin typeface="Cambria Math" panose="02040503050406030204" pitchFamily="18" charset="0"/>
                                </a:rPr>
                              </m:ctrlPr>
                            </m:sSupPr>
                            <m:e>
                              <m:r>
                                <a:rPr lang="en-US" b="0" i="1" smtClean="0">
                                  <a:solidFill>
                                    <a:srgbClr val="0000FF"/>
                                  </a:solidFill>
                                  <a:latin typeface="Cambria Math" panose="02040503050406030204" pitchFamily="18" charset="0"/>
                                </a:rPr>
                                <m:t>𝑥</m:t>
                              </m:r>
                            </m:e>
                            <m:sup>
                              <m:r>
                                <a:rPr lang="en-US" b="0" i="1" smtClean="0">
                                  <a:solidFill>
                                    <a:srgbClr val="0000FF"/>
                                  </a:solidFill>
                                  <a:latin typeface="Cambria Math" panose="02040503050406030204" pitchFamily="18" charset="0"/>
                                </a:rPr>
                                <m:t>+</m:t>
                              </m:r>
                            </m:sup>
                          </m:sSup>
                          <m:r>
                            <a:rPr lang="en-US" b="0" i="1" smtClean="0">
                              <a:solidFill>
                                <a:srgbClr val="0000FF"/>
                              </a:solidFill>
                              <a:latin typeface="Cambria Math" panose="02040503050406030204" pitchFamily="18" charset="0"/>
                            </a:rPr>
                            <m:t>)</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𝜏</m:t>
                          </m:r>
                          <m:r>
                            <a:rPr lang="en-US" b="0" i="1" smtClean="0">
                              <a:solidFill>
                                <a:srgbClr val="7030A0"/>
                              </a:solidFill>
                              <a:latin typeface="Cambria Math" panose="02040503050406030204" pitchFamily="18" charset="0"/>
                            </a:rPr>
                            <m:t>)</m:t>
                          </m:r>
                        </m:num>
                        <m:den>
                          <m:func>
                            <m:funcPr>
                              <m:ctrlPr>
                                <a:rPr lang="en-US" i="1">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exp</m:t>
                              </m:r>
                            </m:fName>
                            <m:e>
                              <m:d>
                                <m:dPr>
                                  <m:ctrlPr>
                                    <a:rPr lang="en-US" i="1">
                                      <a:solidFill>
                                        <a:srgbClr val="7030A0"/>
                                      </a:solidFill>
                                      <a:latin typeface="Cambria Math" panose="02040503050406030204" pitchFamily="18" charset="0"/>
                                    </a:rPr>
                                  </m:ctrlPr>
                                </m:dPr>
                                <m:e>
                                  <m:r>
                                    <m:rPr>
                                      <m:sty m:val="p"/>
                                    </m:rPr>
                                    <a:rPr lang="en-US" smtClean="0">
                                      <a:solidFill>
                                        <a:srgbClr val="0000FF"/>
                                      </a:solidFill>
                                      <a:latin typeface="Cambria Math" panose="02040503050406030204" pitchFamily="18" charset="0"/>
                                    </a:rPr>
                                    <m:t>sim</m:t>
                                  </m:r>
                                  <m:r>
                                    <a:rPr lang="en-US" i="1">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𝑥</m:t>
                                  </m:r>
                                  <m:r>
                                    <a:rPr lang="en-US" i="1">
                                      <a:solidFill>
                                        <a:srgbClr val="0000FF"/>
                                      </a:solidFill>
                                      <a:latin typeface="Cambria Math" panose="02040503050406030204" pitchFamily="18" charset="0"/>
                                    </a:rPr>
                                    <m:t>,</m:t>
                                  </m:r>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𝑥</m:t>
                                      </m:r>
                                    </m:e>
                                    <m:sup>
                                      <m:r>
                                        <a:rPr lang="en-US" i="1">
                                          <a:solidFill>
                                            <a:srgbClr val="0000FF"/>
                                          </a:solidFill>
                                          <a:latin typeface="Cambria Math" panose="02040503050406030204" pitchFamily="18" charset="0"/>
                                        </a:rPr>
                                        <m:t>+</m:t>
                                      </m:r>
                                    </m:sup>
                                  </m:sSup>
                                  <m:r>
                                    <a:rPr lang="en-US" i="1">
                                      <a:solidFill>
                                        <a:srgbClr val="0000FF"/>
                                      </a:solidFill>
                                      <a:latin typeface="Cambria Math" panose="02040503050406030204" pitchFamily="18" charset="0"/>
                                    </a:rPr>
                                    <m:t>)</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𝜏</m:t>
                                  </m:r>
                                </m:e>
                              </m:d>
                            </m:e>
                          </m:func>
                          <m:r>
                            <a:rPr lang="en-US" b="0" i="1" smtClean="0">
                              <a:solidFill>
                                <a:srgbClr val="7030A0"/>
                              </a:solidFill>
                              <a:latin typeface="Cambria Math" panose="02040503050406030204" pitchFamily="18" charset="0"/>
                            </a:rPr>
                            <m:t>+</m:t>
                          </m:r>
                          <m:nary>
                            <m:naryPr>
                              <m:chr m:val="∑"/>
                              <m:limLoc m:val="subSup"/>
                              <m:ctrlPr>
                                <a:rPr lang="en-US" b="0" i="1" smtClean="0">
                                  <a:solidFill>
                                    <a:srgbClr val="7030A0"/>
                                  </a:solidFill>
                                  <a:latin typeface="Cambria Math" panose="02040503050406030204" pitchFamily="18" charset="0"/>
                                </a:rPr>
                              </m:ctrlPr>
                            </m:naryPr>
                            <m:sub>
                              <m:r>
                                <m:rPr>
                                  <m:brk m:alnAt="25"/>
                                </m:rP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𝑁</m:t>
                              </m:r>
                            </m:sup>
                            <m:e>
                              <m:func>
                                <m:funcPr>
                                  <m:ctrlPr>
                                    <a:rPr lang="en-US" i="1">
                                      <a:solidFill>
                                        <a:srgbClr val="7030A0"/>
                                      </a:solidFill>
                                      <a:latin typeface="Cambria Math" panose="02040503050406030204" pitchFamily="18" charset="0"/>
                                    </a:rPr>
                                  </m:ctrlPr>
                                </m:funcPr>
                                <m:fName>
                                  <m:r>
                                    <m:rPr>
                                      <m:sty m:val="p"/>
                                    </m:rPr>
                                    <a:rPr lang="en-US">
                                      <a:solidFill>
                                        <a:srgbClr val="7030A0"/>
                                      </a:solidFill>
                                      <a:latin typeface="Cambria Math" panose="02040503050406030204" pitchFamily="18" charset="0"/>
                                    </a:rPr>
                                    <m:t>exp</m:t>
                                  </m:r>
                                </m:fName>
                                <m:e>
                                  <m:d>
                                    <m:dPr>
                                      <m:ctrlPr>
                                        <a:rPr lang="en-US" i="1">
                                          <a:solidFill>
                                            <a:srgbClr val="7030A0"/>
                                          </a:solidFill>
                                          <a:latin typeface="Cambria Math" panose="02040503050406030204" pitchFamily="18" charset="0"/>
                                        </a:rPr>
                                      </m:ctrlPr>
                                    </m:dPr>
                                    <m:e>
                                      <m:r>
                                        <m:rPr>
                                          <m:sty m:val="p"/>
                                        </m:rPr>
                                        <a:rPr lang="en-US" i="0" smtClean="0">
                                          <a:solidFill>
                                            <a:srgbClr val="FF0000"/>
                                          </a:solidFill>
                                          <a:latin typeface="Cambria Math" panose="02040503050406030204" pitchFamily="18" charset="0"/>
                                        </a:rPr>
                                        <m:t>s</m:t>
                                      </m:r>
                                      <m:r>
                                        <m:rPr>
                                          <m:sty m:val="p"/>
                                        </m:rPr>
                                        <a:rPr lang="en-US" b="0" i="0" smtClean="0">
                                          <a:solidFill>
                                            <a:srgbClr val="FF0000"/>
                                          </a:solidFill>
                                          <a:latin typeface="Cambria Math" panose="02040503050406030204" pitchFamily="18" charset="0"/>
                                        </a:rPr>
                                        <m:t>im</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up>
                                          <m:r>
                                            <a:rPr lang="en-US" i="1">
                                              <a:solidFill>
                                                <a:srgbClr val="FF0000"/>
                                              </a:solidFill>
                                              <a:latin typeface="Cambria Math" panose="02040503050406030204" pitchFamily="18" charset="0"/>
                                            </a:rPr>
                                            <m:t>−</m:t>
                                          </m:r>
                                        </m:sup>
                                      </m:sSubSup>
                                      <m:r>
                                        <a:rPr lang="en-US" b="0" i="1" smtClean="0">
                                          <a:solidFill>
                                            <a:srgbClr val="FF0000"/>
                                          </a:solidFill>
                                          <a:latin typeface="Cambria Math" panose="02040503050406030204" pitchFamily="18" charset="0"/>
                                        </a:rPr>
                                        <m:t>)</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𝜏</m:t>
                                      </m:r>
                                    </m:e>
                                  </m:d>
                                </m:e>
                              </m:func>
                            </m:e>
                          </m:nary>
                        </m:den>
                      </m:f>
                    </m:oMath>
                  </m:oMathPara>
                </a14:m>
                <a:endParaRPr lang="en-US" dirty="0"/>
              </a:p>
              <a:p>
                <a:pPr marL="0" indent="0"/>
                <a:endParaRPr lang="en-US" sz="800" dirty="0"/>
              </a:p>
              <a:p>
                <a:pPr marL="457200" indent="-457200">
                  <a:buFont typeface="Arial" panose="020B0604020202020204" pitchFamily="34" charset="0"/>
                  <a:buChar char="•"/>
                </a:pPr>
                <a:r>
                  <a:rPr lang="en-US" dirty="0"/>
                  <a:t>Intuitively, this is the loss of a </a:t>
                </a:r>
                <a:r>
                  <a:rPr lang="en-US" dirty="0" err="1"/>
                  <a:t>softmax</a:t>
                </a:r>
                <a:r>
                  <a:rPr lang="en-US" dirty="0"/>
                  <a:t> classifier that tries to classify </a:t>
                </a:r>
                <a14:m>
                  <m:oMath xmlns:m="http://schemas.openxmlformats.org/officeDocument/2006/math">
                    <m:r>
                      <a:rPr lang="en-US" i="1" dirty="0">
                        <a:solidFill>
                          <a:srgbClr val="0000FF"/>
                        </a:solidFill>
                        <a:latin typeface="Cambria Math" panose="02040503050406030204" pitchFamily="18" charset="0"/>
                      </a:rPr>
                      <m:t>𝑥</m:t>
                    </m:r>
                  </m:oMath>
                </a14:m>
                <a:r>
                  <a:rPr lang="en-US" dirty="0"/>
                  <a:t> as </a:t>
                </a:r>
                <a14:m>
                  <m:oMath xmlns:m="http://schemas.openxmlformats.org/officeDocument/2006/math">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𝑥</m:t>
                        </m:r>
                      </m:e>
                      <m:sup>
                        <m:r>
                          <a:rPr lang="en-US" i="1">
                            <a:solidFill>
                              <a:srgbClr val="0000FF"/>
                            </a:solidFill>
                            <a:latin typeface="Cambria Math" panose="02040503050406030204" pitchFamily="18" charset="0"/>
                          </a:rPr>
                          <m:t>+</m:t>
                        </m:r>
                      </m:sup>
                    </m:sSup>
                  </m:oMath>
                </a14:m>
                <a:endParaRPr lang="en-US" dirty="0"/>
              </a:p>
            </p:txBody>
          </p:sp>
        </mc:Choice>
        <mc:Fallback xmlns="">
          <p:sp>
            <p:nvSpPr>
              <p:cNvPr id="3" name="Content Placeholder 2">
                <a:extLst>
                  <a:ext uri="{FF2B5EF4-FFF2-40B4-BE49-F238E27FC236}">
                    <a16:creationId xmlns:a16="http://schemas.microsoft.com/office/drawing/2014/main" id="{EB318877-0972-2A4B-9BD9-E8934DC6D793}"/>
                  </a:ext>
                </a:extLst>
              </p:cNvPr>
              <p:cNvSpPr>
                <a:spLocks noGrp="1" noRot="1" noChangeAspect="1" noMove="1" noResize="1" noEditPoints="1" noAdjustHandles="1" noChangeArrowheads="1" noChangeShapeType="1" noTextEdit="1"/>
              </p:cNvSpPr>
              <p:nvPr>
                <p:ph idx="1"/>
              </p:nvPr>
            </p:nvSpPr>
            <p:spPr>
              <a:blipFill>
                <a:blip r:embed="rId3"/>
                <a:stretch>
                  <a:fillRect l="-1103" t="-1449" b="-2657"/>
                </a:stretch>
              </a:blipFill>
            </p:spPr>
            <p:txBody>
              <a:bodyPr/>
              <a:lstStyle/>
              <a:p>
                <a:r>
                  <a:rPr lang="en-US">
                    <a:noFill/>
                  </a:rPr>
                  <a:t> </a:t>
                </a:r>
              </a:p>
            </p:txBody>
          </p:sp>
        </mc:Fallback>
      </mc:AlternateContent>
    </p:spTree>
    <p:extLst>
      <p:ext uri="{BB962C8B-B14F-4D97-AF65-F5344CB8AC3E}">
        <p14:creationId xmlns:p14="http://schemas.microsoft.com/office/powerpoint/2010/main" val="28924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269F-5003-2240-A42B-E4BA9E3B6A6E}"/>
              </a:ext>
            </a:extLst>
          </p:cNvPr>
          <p:cNvSpPr>
            <a:spLocks noGrp="1"/>
          </p:cNvSpPr>
          <p:nvPr>
            <p:ph type="title"/>
          </p:nvPr>
        </p:nvSpPr>
        <p:spPr/>
        <p:txBody>
          <a:bodyPr/>
          <a:lstStyle/>
          <a:p>
            <a:r>
              <a:rPr lang="en-US" dirty="0"/>
              <a:t>Recall: </a:t>
            </a:r>
            <a:r>
              <a:rPr lang="en-US" dirty="0" err="1"/>
              <a:t>Softmax</a:t>
            </a:r>
            <a:r>
              <a:rPr lang="en-US" dirty="0"/>
              <a:t> with temperature</a:t>
            </a:r>
          </a:p>
        </p:txBody>
      </p:sp>
      <p:pic>
        <p:nvPicPr>
          <p:cNvPr id="4" name="Picture 3">
            <a:extLst>
              <a:ext uri="{FF2B5EF4-FFF2-40B4-BE49-F238E27FC236}">
                <a16:creationId xmlns:a16="http://schemas.microsoft.com/office/drawing/2014/main" id="{2B56D023-1373-144A-9AD7-4717DF9E60CB}"/>
              </a:ext>
            </a:extLst>
          </p:cNvPr>
          <p:cNvPicPr>
            <a:picLocks noChangeAspect="1"/>
          </p:cNvPicPr>
          <p:nvPr/>
        </p:nvPicPr>
        <p:blipFill>
          <a:blip r:embed="rId3"/>
          <a:stretch>
            <a:fillRect/>
          </a:stretch>
        </p:blipFill>
        <p:spPr>
          <a:xfrm>
            <a:off x="698500" y="2057400"/>
            <a:ext cx="10795000" cy="4318000"/>
          </a:xfrm>
          <a:prstGeom prst="rect">
            <a:avLst/>
          </a:prstGeom>
        </p:spPr>
      </p:pic>
      <p:sp>
        <p:nvSpPr>
          <p:cNvPr id="5" name="TextBox 4">
            <a:extLst>
              <a:ext uri="{FF2B5EF4-FFF2-40B4-BE49-F238E27FC236}">
                <a16:creationId xmlns:a16="http://schemas.microsoft.com/office/drawing/2014/main" id="{1365A194-9BE5-5049-8277-32CC6D42FAA4}"/>
              </a:ext>
            </a:extLst>
          </p:cNvPr>
          <p:cNvSpPr txBox="1"/>
          <p:nvPr/>
        </p:nvSpPr>
        <p:spPr>
          <a:xfrm>
            <a:off x="1524000" y="945715"/>
            <a:ext cx="2487865" cy="923330"/>
          </a:xfrm>
          <a:prstGeom prst="rect">
            <a:avLst/>
          </a:prstGeom>
          <a:noFill/>
        </p:spPr>
        <p:txBody>
          <a:bodyPr wrap="square" rtlCol="0">
            <a:spAutoFit/>
          </a:bodyPr>
          <a:lstStyle/>
          <a:p>
            <a:pPr algn="ctr"/>
            <a:r>
              <a:rPr lang="en-US" sz="1800" b="0" dirty="0"/>
              <a:t>Low temperature:</a:t>
            </a:r>
          </a:p>
          <a:p>
            <a:pPr algn="ctr"/>
            <a:r>
              <a:rPr lang="en-US" sz="1800" b="0" dirty="0"/>
              <a:t>More concentrated distribution</a:t>
            </a:r>
          </a:p>
        </p:txBody>
      </p:sp>
      <p:sp>
        <p:nvSpPr>
          <p:cNvPr id="6" name="TextBox 5">
            <a:extLst>
              <a:ext uri="{FF2B5EF4-FFF2-40B4-BE49-F238E27FC236}">
                <a16:creationId xmlns:a16="http://schemas.microsoft.com/office/drawing/2014/main" id="{4FBA74A1-394A-544C-A077-BD560F373D49}"/>
              </a:ext>
            </a:extLst>
          </p:cNvPr>
          <p:cNvSpPr txBox="1"/>
          <p:nvPr/>
        </p:nvSpPr>
        <p:spPr>
          <a:xfrm>
            <a:off x="9005635" y="945715"/>
            <a:ext cx="2487865" cy="923330"/>
          </a:xfrm>
          <a:prstGeom prst="rect">
            <a:avLst/>
          </a:prstGeom>
          <a:noFill/>
        </p:spPr>
        <p:txBody>
          <a:bodyPr wrap="square" rtlCol="0">
            <a:spAutoFit/>
          </a:bodyPr>
          <a:lstStyle/>
          <a:p>
            <a:pPr algn="ctr"/>
            <a:r>
              <a:rPr lang="en-US" sz="1800" b="0" dirty="0"/>
              <a:t>Higher temperature:</a:t>
            </a:r>
          </a:p>
          <a:p>
            <a:pPr algn="ctr"/>
            <a:r>
              <a:rPr lang="en-US" sz="1800" b="0" dirty="0"/>
              <a:t>More uniform distribution</a:t>
            </a:r>
          </a:p>
        </p:txBody>
      </p:sp>
      <p:cxnSp>
        <p:nvCxnSpPr>
          <p:cNvPr id="8" name="Straight Arrow Connector 7">
            <a:extLst>
              <a:ext uri="{FF2B5EF4-FFF2-40B4-BE49-F238E27FC236}">
                <a16:creationId xmlns:a16="http://schemas.microsoft.com/office/drawing/2014/main" id="{FC55C459-AEC2-5E46-BE1D-338E080FEEF0}"/>
              </a:ext>
            </a:extLst>
          </p:cNvPr>
          <p:cNvCxnSpPr>
            <a:cxnSpLocks/>
          </p:cNvCxnSpPr>
          <p:nvPr/>
        </p:nvCxnSpPr>
        <p:spPr bwMode="auto">
          <a:xfrm>
            <a:off x="4114800" y="1411845"/>
            <a:ext cx="4751135" cy="0"/>
          </a:xfrm>
          <a:prstGeom prst="straightConnector1">
            <a:avLst/>
          </a:prstGeom>
          <a:solidFill>
            <a:schemeClr val="accent1"/>
          </a:solidFill>
          <a:ln w="127000" cap="flat" cmpd="sng" algn="ctr">
            <a:solidFill>
              <a:srgbClr val="0070C0"/>
            </a:solidFill>
            <a:prstDash val="solid"/>
            <a:round/>
            <a:headEnd type="none" w="med" len="med"/>
            <a:tailEnd type="stealth"/>
          </a:ln>
          <a:effectLst/>
        </p:spPr>
      </p:cxnSp>
      <p:sp>
        <p:nvSpPr>
          <p:cNvPr id="9" name="TextBox 8">
            <a:extLst>
              <a:ext uri="{FF2B5EF4-FFF2-40B4-BE49-F238E27FC236}">
                <a16:creationId xmlns:a16="http://schemas.microsoft.com/office/drawing/2014/main" id="{2A38E932-0F11-CB4D-BFA8-254C0FCFE382}"/>
              </a:ext>
            </a:extLst>
          </p:cNvPr>
          <p:cNvSpPr txBox="1"/>
          <p:nvPr/>
        </p:nvSpPr>
        <p:spPr>
          <a:xfrm>
            <a:off x="10479945" y="6375400"/>
            <a:ext cx="1595309" cy="369332"/>
          </a:xfrm>
          <a:prstGeom prst="rect">
            <a:avLst/>
          </a:prstGeom>
          <a:noFill/>
        </p:spPr>
        <p:txBody>
          <a:bodyPr wrap="none" rtlCol="0">
            <a:spAutoFit/>
          </a:bodyPr>
          <a:lstStyle/>
          <a:p>
            <a:r>
              <a:rPr lang="en-US" sz="1800" b="0" dirty="0">
                <a:hlinkClick r:id="rId4"/>
              </a:rPr>
              <a:t>Figure source</a:t>
            </a:r>
            <a:endParaRPr lang="en-US" sz="1800" b="0" dirty="0"/>
          </a:p>
        </p:txBody>
      </p:sp>
      <p:cxnSp>
        <p:nvCxnSpPr>
          <p:cNvPr id="7" name="Straight Connector 6">
            <a:extLst>
              <a:ext uri="{FF2B5EF4-FFF2-40B4-BE49-F238E27FC236}">
                <a16:creationId xmlns:a16="http://schemas.microsoft.com/office/drawing/2014/main" id="{534280D4-6AB0-554F-9E27-6BC388462700}"/>
              </a:ext>
            </a:extLst>
          </p:cNvPr>
          <p:cNvCxnSpPr/>
          <p:nvPr/>
        </p:nvCxnSpPr>
        <p:spPr bwMode="auto">
          <a:xfrm>
            <a:off x="3810000" y="1981200"/>
            <a:ext cx="0" cy="3886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5E4E8EFC-E5C9-2141-8318-95F45D90BA87}"/>
              </a:ext>
            </a:extLst>
          </p:cNvPr>
          <p:cNvCxnSpPr/>
          <p:nvPr/>
        </p:nvCxnSpPr>
        <p:spPr bwMode="auto">
          <a:xfrm>
            <a:off x="6324600" y="1981200"/>
            <a:ext cx="0" cy="3886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12D3C6C-D995-7044-8C38-0A5616F7073A}"/>
              </a:ext>
            </a:extLst>
          </p:cNvPr>
          <p:cNvCxnSpPr/>
          <p:nvPr/>
        </p:nvCxnSpPr>
        <p:spPr bwMode="auto">
          <a:xfrm>
            <a:off x="8763000" y="1981200"/>
            <a:ext cx="0" cy="38862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225883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0CBB-CC30-054A-84A4-585D7FD8E344}"/>
              </a:ext>
            </a:extLst>
          </p:cNvPr>
          <p:cNvSpPr>
            <a:spLocks noGrp="1"/>
          </p:cNvSpPr>
          <p:nvPr>
            <p:ph type="title"/>
          </p:nvPr>
        </p:nvSpPr>
        <p:spPr/>
        <p:txBody>
          <a:bodyPr/>
          <a:lstStyle/>
          <a:p>
            <a:r>
              <a:rPr lang="en-US" dirty="0"/>
              <a:t>Mechanisms for obtaining negative samples</a:t>
            </a:r>
          </a:p>
        </p:txBody>
      </p:sp>
      <p:sp>
        <p:nvSpPr>
          <p:cNvPr id="5" name="Rectangle 4">
            <a:extLst>
              <a:ext uri="{FF2B5EF4-FFF2-40B4-BE49-F238E27FC236}">
                <a16:creationId xmlns:a16="http://schemas.microsoft.com/office/drawing/2014/main" id="{BA4528EC-9E3E-3B43-ACE2-9AB70128CFBC}"/>
              </a:ext>
            </a:extLst>
          </p:cNvPr>
          <p:cNvSpPr/>
          <p:nvPr/>
        </p:nvSpPr>
        <p:spPr>
          <a:xfrm>
            <a:off x="419100" y="6443246"/>
            <a:ext cx="11353800" cy="338554"/>
          </a:xfrm>
          <a:prstGeom prst="rect">
            <a:avLst/>
          </a:prstGeom>
        </p:spPr>
        <p:txBody>
          <a:bodyPr wrap="square">
            <a:spAutoFit/>
          </a:bodyPr>
          <a:lstStyle/>
          <a:p>
            <a:pPr algn="ctr"/>
            <a:r>
              <a:rPr lang="en-US" sz="1600" b="0" dirty="0"/>
              <a:t>K. He et al. </a:t>
            </a:r>
            <a:r>
              <a:rPr lang="en-US" sz="1600" b="0" dirty="0">
                <a:hlinkClick r:id="rId3"/>
              </a:rPr>
              <a:t>Momentum Contrast for Unsupervised Visual Representation Learning</a:t>
            </a:r>
            <a:r>
              <a:rPr lang="en-US" sz="1600" b="0" dirty="0"/>
              <a:t>. CVPR 2020</a:t>
            </a:r>
          </a:p>
        </p:txBody>
      </p:sp>
      <p:pic>
        <p:nvPicPr>
          <p:cNvPr id="8" name="Content Placeholder 6">
            <a:extLst>
              <a:ext uri="{FF2B5EF4-FFF2-40B4-BE49-F238E27FC236}">
                <a16:creationId xmlns:a16="http://schemas.microsoft.com/office/drawing/2014/main" id="{3CC9BBCB-E8FB-594F-9D74-2FCC6528368D}"/>
              </a:ext>
            </a:extLst>
          </p:cNvPr>
          <p:cNvPicPr>
            <a:picLocks noChangeAspect="1"/>
          </p:cNvPicPr>
          <p:nvPr/>
        </p:nvPicPr>
        <p:blipFill rotWithShape="1">
          <a:blip r:embed="rId4">
            <a:extLst>
              <a:ext uri="{28A0092B-C50C-407E-A947-70E740481C1C}">
                <a14:useLocalDpi xmlns:a14="http://schemas.microsoft.com/office/drawing/2010/main" val="0"/>
              </a:ext>
            </a:extLst>
          </a:blip>
          <a:srcRect r="68324" b="8197"/>
          <a:stretch/>
        </p:blipFill>
        <p:spPr bwMode="auto">
          <a:xfrm>
            <a:off x="385313" y="914400"/>
            <a:ext cx="4415287" cy="4670196"/>
          </a:xfrm>
          <a:prstGeom prst="rect">
            <a:avLst/>
          </a:prstGeom>
          <a:noFill/>
          <a:ln w="9525">
            <a:noFill/>
            <a:miter lim="800000"/>
            <a:headEnd/>
            <a:tailEnd/>
          </a:ln>
        </p:spPr>
      </p:pic>
      <p:sp>
        <p:nvSpPr>
          <p:cNvPr id="3" name="Content Placeholder 2">
            <a:extLst>
              <a:ext uri="{FF2B5EF4-FFF2-40B4-BE49-F238E27FC236}">
                <a16:creationId xmlns:a16="http://schemas.microsoft.com/office/drawing/2014/main" id="{C017B731-E76F-0540-8D10-6F167262076F}"/>
              </a:ext>
            </a:extLst>
          </p:cNvPr>
          <p:cNvSpPr>
            <a:spLocks noGrp="1"/>
          </p:cNvSpPr>
          <p:nvPr>
            <p:ph idx="1"/>
          </p:nvPr>
        </p:nvSpPr>
        <p:spPr>
          <a:xfrm>
            <a:off x="5638800" y="914400"/>
            <a:ext cx="5638800" cy="5257800"/>
          </a:xfrm>
        </p:spPr>
        <p:txBody>
          <a:bodyPr/>
          <a:lstStyle/>
          <a:p>
            <a:pPr marL="457200" indent="-457200">
              <a:buFont typeface="Arial" panose="020B0604020202020204" pitchFamily="34" charset="0"/>
              <a:buChar char="•"/>
            </a:pPr>
            <a:r>
              <a:rPr lang="en-US" b="1" dirty="0"/>
              <a:t>End-to-end</a:t>
            </a:r>
            <a:r>
              <a:rPr lang="en-US" dirty="0"/>
              <a:t>: dictionary of negative examples is the current minibatch</a:t>
            </a:r>
          </a:p>
          <a:p>
            <a:pPr marL="857250" lvl="1" indent="-457200">
              <a:buFont typeface="Arial" panose="020B0604020202020204" pitchFamily="34" charset="0"/>
              <a:buChar char="•"/>
            </a:pPr>
            <a:r>
              <a:rPr lang="en-US" sz="2400" dirty="0"/>
              <a:t>Pro: dictionary is encoded using latest encoder parameters</a:t>
            </a:r>
          </a:p>
          <a:p>
            <a:pPr marL="857250" lvl="1" indent="-457200">
              <a:buFont typeface="Arial" panose="020B0604020202020204" pitchFamily="34" charset="0"/>
              <a:buChar char="•"/>
            </a:pPr>
            <a:r>
              <a:rPr lang="en-US" sz="2400" dirty="0"/>
              <a:t>Con: needs large minibatches to work well, but back-propagating through negative samples is compute- and memory-intensive</a:t>
            </a:r>
          </a:p>
        </p:txBody>
      </p:sp>
      <p:sp>
        <p:nvSpPr>
          <p:cNvPr id="4" name="TextBox 3">
            <a:extLst>
              <a:ext uri="{FF2B5EF4-FFF2-40B4-BE49-F238E27FC236}">
                <a16:creationId xmlns:a16="http://schemas.microsoft.com/office/drawing/2014/main" id="{67942E55-D84F-DF42-9E19-F3316259A146}"/>
              </a:ext>
            </a:extLst>
          </p:cNvPr>
          <p:cNvSpPr txBox="1"/>
          <p:nvPr/>
        </p:nvSpPr>
        <p:spPr>
          <a:xfrm>
            <a:off x="304800" y="5548724"/>
            <a:ext cx="1851789" cy="646331"/>
          </a:xfrm>
          <a:prstGeom prst="rect">
            <a:avLst/>
          </a:prstGeom>
          <a:noFill/>
        </p:spPr>
        <p:txBody>
          <a:bodyPr wrap="none" rtlCol="0">
            <a:spAutoFit/>
          </a:bodyPr>
          <a:lstStyle/>
          <a:p>
            <a:pPr algn="ctr"/>
            <a:r>
              <a:rPr lang="en-US" sz="1800" b="0" i="1" dirty="0"/>
              <a:t>query</a:t>
            </a:r>
            <a:r>
              <a:rPr lang="en-US" sz="1800" b="0" dirty="0"/>
              <a:t> </a:t>
            </a:r>
          </a:p>
          <a:p>
            <a:pPr algn="ctr"/>
            <a:r>
              <a:rPr lang="en-US" sz="1800" b="0" dirty="0"/>
              <a:t>(pos. data point)</a:t>
            </a:r>
          </a:p>
        </p:txBody>
      </p:sp>
      <p:sp>
        <p:nvSpPr>
          <p:cNvPr id="9" name="TextBox 8">
            <a:extLst>
              <a:ext uri="{FF2B5EF4-FFF2-40B4-BE49-F238E27FC236}">
                <a16:creationId xmlns:a16="http://schemas.microsoft.com/office/drawing/2014/main" id="{CFEB7B82-4B1B-4D4F-82AA-33C412E1C937}"/>
              </a:ext>
            </a:extLst>
          </p:cNvPr>
          <p:cNvSpPr txBox="1"/>
          <p:nvPr/>
        </p:nvSpPr>
        <p:spPr>
          <a:xfrm>
            <a:off x="2502947" y="5548724"/>
            <a:ext cx="2121093" cy="646331"/>
          </a:xfrm>
          <a:prstGeom prst="rect">
            <a:avLst/>
          </a:prstGeom>
          <a:noFill/>
        </p:spPr>
        <p:txBody>
          <a:bodyPr wrap="none" rtlCol="0">
            <a:spAutoFit/>
          </a:bodyPr>
          <a:lstStyle/>
          <a:p>
            <a:pPr algn="ctr"/>
            <a:r>
              <a:rPr lang="en-US" sz="1800" b="0" i="1" dirty="0"/>
              <a:t>key</a:t>
            </a:r>
            <a:r>
              <a:rPr lang="en-US" sz="1800" b="0" dirty="0"/>
              <a:t> from </a:t>
            </a:r>
            <a:r>
              <a:rPr lang="en-US" sz="1800" b="0" i="1" dirty="0"/>
              <a:t>dictionary</a:t>
            </a:r>
          </a:p>
          <a:p>
            <a:pPr algn="ctr"/>
            <a:r>
              <a:rPr lang="en-US" sz="1800" b="0" dirty="0"/>
              <a:t>(neg. data point)</a:t>
            </a:r>
          </a:p>
        </p:txBody>
      </p:sp>
    </p:spTree>
    <p:extLst>
      <p:ext uri="{BB962C8B-B14F-4D97-AF65-F5344CB8AC3E}">
        <p14:creationId xmlns:p14="http://schemas.microsoft.com/office/powerpoint/2010/main" val="100636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0CBB-CC30-054A-84A4-585D7FD8E344}"/>
              </a:ext>
            </a:extLst>
          </p:cNvPr>
          <p:cNvSpPr>
            <a:spLocks noGrp="1"/>
          </p:cNvSpPr>
          <p:nvPr>
            <p:ph type="title"/>
          </p:nvPr>
        </p:nvSpPr>
        <p:spPr/>
        <p:txBody>
          <a:bodyPr/>
          <a:lstStyle/>
          <a:p>
            <a:r>
              <a:rPr lang="en-US" dirty="0"/>
              <a:t>Mechanisms for obtaining negative samples</a:t>
            </a:r>
          </a:p>
        </p:txBody>
      </p:sp>
      <p:sp>
        <p:nvSpPr>
          <p:cNvPr id="5" name="Rectangle 4">
            <a:extLst>
              <a:ext uri="{FF2B5EF4-FFF2-40B4-BE49-F238E27FC236}">
                <a16:creationId xmlns:a16="http://schemas.microsoft.com/office/drawing/2014/main" id="{BA4528EC-9E3E-3B43-ACE2-9AB70128CFBC}"/>
              </a:ext>
            </a:extLst>
          </p:cNvPr>
          <p:cNvSpPr/>
          <p:nvPr/>
        </p:nvSpPr>
        <p:spPr>
          <a:xfrm>
            <a:off x="419100" y="6443246"/>
            <a:ext cx="11353800" cy="338554"/>
          </a:xfrm>
          <a:prstGeom prst="rect">
            <a:avLst/>
          </a:prstGeom>
        </p:spPr>
        <p:txBody>
          <a:bodyPr wrap="square">
            <a:spAutoFit/>
          </a:bodyPr>
          <a:lstStyle/>
          <a:p>
            <a:pPr algn="ctr"/>
            <a:r>
              <a:rPr lang="en-US" sz="1600" b="0" dirty="0"/>
              <a:t>K. He et al. </a:t>
            </a:r>
            <a:r>
              <a:rPr lang="en-US" sz="1600" b="0" dirty="0">
                <a:hlinkClick r:id="rId3"/>
              </a:rPr>
              <a:t>Momentum Contrast for Unsupervised Visual Representation Learning</a:t>
            </a:r>
            <a:r>
              <a:rPr lang="en-US" sz="1600" b="0" dirty="0"/>
              <a:t>. CVPR 2020</a:t>
            </a:r>
          </a:p>
        </p:txBody>
      </p:sp>
      <p:pic>
        <p:nvPicPr>
          <p:cNvPr id="8" name="Content Placeholder 6">
            <a:extLst>
              <a:ext uri="{FF2B5EF4-FFF2-40B4-BE49-F238E27FC236}">
                <a16:creationId xmlns:a16="http://schemas.microsoft.com/office/drawing/2014/main" id="{3CC9BBCB-E8FB-594F-9D74-2FCC6528368D}"/>
              </a:ext>
            </a:extLst>
          </p:cNvPr>
          <p:cNvPicPr>
            <a:picLocks noChangeAspect="1"/>
          </p:cNvPicPr>
          <p:nvPr/>
        </p:nvPicPr>
        <p:blipFill rotWithShape="1">
          <a:blip r:embed="rId4">
            <a:extLst>
              <a:ext uri="{28A0092B-C50C-407E-A947-70E740481C1C}">
                <a14:useLocalDpi xmlns:a14="http://schemas.microsoft.com/office/drawing/2010/main" val="0"/>
              </a:ext>
            </a:extLst>
          </a:blip>
          <a:srcRect l="33378" t="152" r="34946" b="9975"/>
          <a:stretch/>
        </p:blipFill>
        <p:spPr bwMode="auto">
          <a:xfrm>
            <a:off x="152400" y="914400"/>
            <a:ext cx="4415287" cy="4572000"/>
          </a:xfrm>
          <a:prstGeom prst="rect">
            <a:avLst/>
          </a:prstGeom>
          <a:noFill/>
          <a:ln w="9525">
            <a:noFill/>
            <a:miter lim="800000"/>
            <a:headEnd/>
            <a:tailEnd/>
          </a:ln>
        </p:spPr>
      </p:pic>
      <p:sp>
        <p:nvSpPr>
          <p:cNvPr id="3" name="Content Placeholder 2">
            <a:extLst>
              <a:ext uri="{FF2B5EF4-FFF2-40B4-BE49-F238E27FC236}">
                <a16:creationId xmlns:a16="http://schemas.microsoft.com/office/drawing/2014/main" id="{C017B731-E76F-0540-8D10-6F167262076F}"/>
              </a:ext>
            </a:extLst>
          </p:cNvPr>
          <p:cNvSpPr>
            <a:spLocks noGrp="1"/>
          </p:cNvSpPr>
          <p:nvPr>
            <p:ph idx="1"/>
          </p:nvPr>
        </p:nvSpPr>
        <p:spPr>
          <a:xfrm>
            <a:off x="5638800" y="914400"/>
            <a:ext cx="5638800" cy="5257800"/>
          </a:xfrm>
        </p:spPr>
        <p:txBody>
          <a:bodyPr/>
          <a:lstStyle/>
          <a:p>
            <a:pPr marL="457200" indent="-457200">
              <a:buFont typeface="Arial" panose="020B0604020202020204" pitchFamily="34" charset="0"/>
              <a:buChar char="•"/>
            </a:pPr>
            <a:r>
              <a:rPr lang="en-US" b="1" dirty="0"/>
              <a:t>Memory bank </a:t>
            </a:r>
            <a:r>
              <a:rPr lang="en-US" dirty="0"/>
              <a:t>of encodings of many points in the dataset – each point is encoded when last seen</a:t>
            </a:r>
          </a:p>
          <a:p>
            <a:pPr marL="857250" lvl="1" indent="-457200">
              <a:buFont typeface="Arial" panose="020B0604020202020204" pitchFamily="34" charset="0"/>
              <a:buChar char="•"/>
            </a:pPr>
            <a:r>
              <a:rPr lang="en-US" sz="2400" dirty="0"/>
              <a:t>Pros: no need to back-propagate through or re-encode memory bank entries, not limited by minibatch size</a:t>
            </a:r>
          </a:p>
          <a:p>
            <a:pPr marL="857250" lvl="1" indent="-457200">
              <a:buFont typeface="Arial" panose="020B0604020202020204" pitchFamily="34" charset="0"/>
              <a:buChar char="•"/>
            </a:pPr>
            <a:r>
              <a:rPr lang="en-US" sz="2400" dirty="0"/>
              <a:t>Con: memory bank entries are inconsistently encoded with different parameters, many become stale</a:t>
            </a:r>
          </a:p>
        </p:txBody>
      </p:sp>
      <p:sp>
        <p:nvSpPr>
          <p:cNvPr id="4" name="TextBox 3">
            <a:extLst>
              <a:ext uri="{FF2B5EF4-FFF2-40B4-BE49-F238E27FC236}">
                <a16:creationId xmlns:a16="http://schemas.microsoft.com/office/drawing/2014/main" id="{67942E55-D84F-DF42-9E19-F3316259A146}"/>
              </a:ext>
            </a:extLst>
          </p:cNvPr>
          <p:cNvSpPr txBox="1"/>
          <p:nvPr/>
        </p:nvSpPr>
        <p:spPr>
          <a:xfrm>
            <a:off x="304800" y="5548724"/>
            <a:ext cx="1851789" cy="646331"/>
          </a:xfrm>
          <a:prstGeom prst="rect">
            <a:avLst/>
          </a:prstGeom>
          <a:noFill/>
        </p:spPr>
        <p:txBody>
          <a:bodyPr wrap="none" rtlCol="0">
            <a:spAutoFit/>
          </a:bodyPr>
          <a:lstStyle/>
          <a:p>
            <a:pPr algn="ctr"/>
            <a:r>
              <a:rPr lang="en-US" sz="1800" b="0" i="1" dirty="0"/>
              <a:t>query</a:t>
            </a:r>
            <a:r>
              <a:rPr lang="en-US" sz="1800" b="0" dirty="0"/>
              <a:t> </a:t>
            </a:r>
          </a:p>
          <a:p>
            <a:pPr algn="ctr"/>
            <a:r>
              <a:rPr lang="en-US" sz="1800" b="0" dirty="0"/>
              <a:t>(pos. data point)</a:t>
            </a:r>
          </a:p>
        </p:txBody>
      </p:sp>
      <p:sp>
        <p:nvSpPr>
          <p:cNvPr id="9" name="TextBox 8">
            <a:extLst>
              <a:ext uri="{FF2B5EF4-FFF2-40B4-BE49-F238E27FC236}">
                <a16:creationId xmlns:a16="http://schemas.microsoft.com/office/drawing/2014/main" id="{CFEB7B82-4B1B-4D4F-82AA-33C412E1C937}"/>
              </a:ext>
            </a:extLst>
          </p:cNvPr>
          <p:cNvSpPr txBox="1"/>
          <p:nvPr/>
        </p:nvSpPr>
        <p:spPr>
          <a:xfrm>
            <a:off x="2502947" y="5548724"/>
            <a:ext cx="2121093" cy="646331"/>
          </a:xfrm>
          <a:prstGeom prst="rect">
            <a:avLst/>
          </a:prstGeom>
          <a:noFill/>
        </p:spPr>
        <p:txBody>
          <a:bodyPr wrap="none" rtlCol="0">
            <a:spAutoFit/>
          </a:bodyPr>
          <a:lstStyle/>
          <a:p>
            <a:pPr algn="ctr"/>
            <a:r>
              <a:rPr lang="en-US" sz="1800" b="0" i="1" dirty="0"/>
              <a:t>key</a:t>
            </a:r>
            <a:r>
              <a:rPr lang="en-US" sz="1800" b="0" dirty="0"/>
              <a:t> from </a:t>
            </a:r>
            <a:r>
              <a:rPr lang="en-US" sz="1800" b="0" i="1" dirty="0"/>
              <a:t>dictionary</a:t>
            </a:r>
          </a:p>
          <a:p>
            <a:pPr algn="ctr"/>
            <a:r>
              <a:rPr lang="en-US" sz="1800" b="0" dirty="0"/>
              <a:t>(neg. data point)</a:t>
            </a:r>
          </a:p>
        </p:txBody>
      </p:sp>
    </p:spTree>
    <p:extLst>
      <p:ext uri="{BB962C8B-B14F-4D97-AF65-F5344CB8AC3E}">
        <p14:creationId xmlns:p14="http://schemas.microsoft.com/office/powerpoint/2010/main" val="115439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0CBB-CC30-054A-84A4-585D7FD8E344}"/>
              </a:ext>
            </a:extLst>
          </p:cNvPr>
          <p:cNvSpPr>
            <a:spLocks noGrp="1"/>
          </p:cNvSpPr>
          <p:nvPr>
            <p:ph type="title"/>
          </p:nvPr>
        </p:nvSpPr>
        <p:spPr/>
        <p:txBody>
          <a:bodyPr/>
          <a:lstStyle/>
          <a:p>
            <a:r>
              <a:rPr lang="en-US" dirty="0"/>
              <a:t>Mechanisms for obtaining negative samples</a:t>
            </a:r>
          </a:p>
        </p:txBody>
      </p:sp>
      <p:sp>
        <p:nvSpPr>
          <p:cNvPr id="5" name="Rectangle 4">
            <a:extLst>
              <a:ext uri="{FF2B5EF4-FFF2-40B4-BE49-F238E27FC236}">
                <a16:creationId xmlns:a16="http://schemas.microsoft.com/office/drawing/2014/main" id="{BA4528EC-9E3E-3B43-ACE2-9AB70128CFBC}"/>
              </a:ext>
            </a:extLst>
          </p:cNvPr>
          <p:cNvSpPr/>
          <p:nvPr/>
        </p:nvSpPr>
        <p:spPr>
          <a:xfrm>
            <a:off x="419100" y="6443246"/>
            <a:ext cx="11353800" cy="338554"/>
          </a:xfrm>
          <a:prstGeom prst="rect">
            <a:avLst/>
          </a:prstGeom>
        </p:spPr>
        <p:txBody>
          <a:bodyPr wrap="square">
            <a:spAutoFit/>
          </a:bodyPr>
          <a:lstStyle/>
          <a:p>
            <a:pPr algn="ctr"/>
            <a:r>
              <a:rPr lang="en-US" sz="1600" b="0" dirty="0"/>
              <a:t>K. He et al. </a:t>
            </a:r>
            <a:r>
              <a:rPr lang="en-US" sz="1600" b="0" dirty="0">
                <a:hlinkClick r:id="rId3"/>
              </a:rPr>
              <a:t>Momentum Contrast for Unsupervised Visual Representation Learning</a:t>
            </a:r>
            <a:r>
              <a:rPr lang="en-US" sz="1600" b="0" dirty="0"/>
              <a:t>. CVPR 2020</a:t>
            </a:r>
          </a:p>
        </p:txBody>
      </p:sp>
      <p:pic>
        <p:nvPicPr>
          <p:cNvPr id="8" name="Content Placeholder 6">
            <a:extLst>
              <a:ext uri="{FF2B5EF4-FFF2-40B4-BE49-F238E27FC236}">
                <a16:creationId xmlns:a16="http://schemas.microsoft.com/office/drawing/2014/main" id="{3CC9BBCB-E8FB-594F-9D74-2FCC6528368D}"/>
              </a:ext>
            </a:extLst>
          </p:cNvPr>
          <p:cNvPicPr>
            <a:picLocks noChangeAspect="1"/>
          </p:cNvPicPr>
          <p:nvPr/>
        </p:nvPicPr>
        <p:blipFill rotWithShape="1">
          <a:blip r:embed="rId4">
            <a:extLst>
              <a:ext uri="{28A0092B-C50C-407E-A947-70E740481C1C}">
                <a14:useLocalDpi xmlns:a14="http://schemas.microsoft.com/office/drawing/2010/main" val="0"/>
              </a:ext>
            </a:extLst>
          </a:blip>
          <a:srcRect l="68881" r="-557" b="10127"/>
          <a:stretch/>
        </p:blipFill>
        <p:spPr bwMode="auto">
          <a:xfrm>
            <a:off x="152400" y="914400"/>
            <a:ext cx="4415287" cy="45720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17B731-E76F-0540-8D10-6F167262076F}"/>
                  </a:ext>
                </a:extLst>
              </p:cNvPr>
              <p:cNvSpPr>
                <a:spLocks noGrp="1"/>
              </p:cNvSpPr>
              <p:nvPr>
                <p:ph idx="1"/>
              </p:nvPr>
            </p:nvSpPr>
            <p:spPr>
              <a:xfrm>
                <a:off x="5638800" y="914400"/>
                <a:ext cx="5791200" cy="5257800"/>
              </a:xfrm>
            </p:spPr>
            <p:txBody>
              <a:bodyPr/>
              <a:lstStyle/>
              <a:p>
                <a:pPr marL="457200" indent="-457200">
                  <a:buFont typeface="Arial" panose="020B0604020202020204" pitchFamily="34" charset="0"/>
                  <a:buChar char="•"/>
                </a:pPr>
                <a:r>
                  <a:rPr lang="en-US" b="1" dirty="0"/>
                  <a:t>Momentum encoder: </a:t>
                </a:r>
                <a:r>
                  <a:rPr lang="en-US" dirty="0"/>
                  <a:t>queue in which each example is encoded using slowly changing parameters </a:t>
                </a:r>
                <a14:m>
                  <m:oMath xmlns:m="http://schemas.openxmlformats.org/officeDocument/2006/math">
                    <m:sSub>
                      <m:sSubPr>
                        <m:ctrlPr>
                          <a:rPr lang="el-GR"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𝑤</m:t>
                        </m:r>
                      </m:e>
                      <m:sub>
                        <m:r>
                          <a:rPr lang="en-US" b="0" i="1" dirty="0" smtClean="0">
                            <a:solidFill>
                              <a:srgbClr val="7030A0"/>
                            </a:solidFill>
                            <a:latin typeface="Cambria Math" panose="02040503050406030204" pitchFamily="18" charset="0"/>
                          </a:rPr>
                          <m:t>𝑘</m:t>
                        </m:r>
                      </m:sub>
                    </m:sSub>
                  </m:oMath>
                </a14:m>
                <a:r>
                  <a:rPr lang="en-US" dirty="0"/>
                  <a:t> updated as   </a:t>
                </a:r>
                <a14:m>
                  <m:oMath xmlns:m="http://schemas.openxmlformats.org/officeDocument/2006/math">
                    <m:sSub>
                      <m:sSubPr>
                        <m:ctrlPr>
                          <a:rPr lang="el-GR"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𝑤</m:t>
                        </m:r>
                      </m:e>
                      <m:sub>
                        <m:r>
                          <a:rPr lang="en-US" i="1" dirty="0">
                            <a:solidFill>
                              <a:srgbClr val="7030A0"/>
                            </a:solidFill>
                            <a:latin typeface="Cambria Math" panose="02040503050406030204" pitchFamily="18" charset="0"/>
                          </a:rPr>
                          <m:t>𝑘</m:t>
                        </m:r>
                      </m:sub>
                    </m:sSub>
                    <m:r>
                      <a:rPr lang="en-US" i="1" dirty="0">
                        <a:solidFill>
                          <a:srgbClr val="7030A0"/>
                        </a:solidFill>
                        <a:latin typeface="Cambria Math" panose="02040503050406030204" pitchFamily="18" charset="0"/>
                      </a:rPr>
                      <m:t>← </m:t>
                    </m:r>
                    <m:r>
                      <a:rPr lang="en-US" i="1" dirty="0">
                        <a:solidFill>
                          <a:srgbClr val="7030A0"/>
                        </a:solidFill>
                        <a:latin typeface="Cambria Math" panose="02040503050406030204" pitchFamily="18" charset="0"/>
                      </a:rPr>
                      <m:t>𝑚</m:t>
                    </m:r>
                    <m:sSub>
                      <m:sSubPr>
                        <m:ctrlPr>
                          <a:rPr lang="el-GR" i="1" dirty="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 </m:t>
                        </m:r>
                        <m:r>
                          <a:rPr lang="en-US" b="0" i="1" dirty="0" smtClean="0">
                            <a:solidFill>
                              <a:srgbClr val="7030A0"/>
                            </a:solidFill>
                            <a:latin typeface="Cambria Math" panose="02040503050406030204" pitchFamily="18" charset="0"/>
                          </a:rPr>
                          <m:t>𝑤</m:t>
                        </m:r>
                      </m:e>
                      <m:sub>
                        <m:r>
                          <a:rPr lang="en-US" i="1" dirty="0">
                            <a:solidFill>
                              <a:srgbClr val="7030A0"/>
                            </a:solidFill>
                            <a:latin typeface="Cambria Math" panose="02040503050406030204" pitchFamily="18" charset="0"/>
                          </a:rPr>
                          <m:t>𝑘</m:t>
                        </m:r>
                      </m:sub>
                    </m:sSub>
                    <m:r>
                      <a:rPr lang="en-US" i="1" dirty="0">
                        <a:solidFill>
                          <a:srgbClr val="7030A0"/>
                        </a:solidFill>
                        <a:latin typeface="Cambria Math" panose="02040503050406030204" pitchFamily="18" charset="0"/>
                      </a:rPr>
                      <m:t>+ </m:t>
                    </m:r>
                    <m:d>
                      <m:dPr>
                        <m:ctrlPr>
                          <a:rPr lang="en-US" i="1" dirty="0">
                            <a:solidFill>
                              <a:srgbClr val="7030A0"/>
                            </a:solidFill>
                            <a:latin typeface="Cambria Math" panose="02040503050406030204" pitchFamily="18" charset="0"/>
                          </a:rPr>
                        </m:ctrlPr>
                      </m:dPr>
                      <m:e>
                        <m:r>
                          <a:rPr lang="en-US" i="1" dirty="0">
                            <a:solidFill>
                              <a:srgbClr val="7030A0"/>
                            </a:solidFill>
                            <a:latin typeface="Cambria Math" panose="02040503050406030204" pitchFamily="18" charset="0"/>
                          </a:rPr>
                          <m:t>1 − </m:t>
                        </m:r>
                        <m:r>
                          <a:rPr lang="en-US" i="1" dirty="0">
                            <a:solidFill>
                              <a:srgbClr val="7030A0"/>
                            </a:solidFill>
                            <a:latin typeface="Cambria Math" panose="02040503050406030204" pitchFamily="18" charset="0"/>
                          </a:rPr>
                          <m:t>𝑚</m:t>
                        </m:r>
                      </m:e>
                    </m:d>
                    <m:sSub>
                      <m:sSubPr>
                        <m:ctrlPr>
                          <a:rPr lang="el-GR" i="1" dirty="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𝑤</m:t>
                        </m:r>
                      </m:e>
                      <m:sub>
                        <m:r>
                          <a:rPr lang="en-US" b="0" i="1" dirty="0" smtClean="0">
                            <a:solidFill>
                              <a:srgbClr val="7030A0"/>
                            </a:solidFill>
                            <a:latin typeface="Cambria Math" panose="02040503050406030204" pitchFamily="18" charset="0"/>
                          </a:rPr>
                          <m:t>𝑞</m:t>
                        </m:r>
                      </m:sub>
                    </m:sSub>
                  </m:oMath>
                </a14:m>
                <a:r>
                  <a:rPr lang="en-US" dirty="0"/>
                  <a:t>, where </a:t>
                </a:r>
                <a14:m>
                  <m:oMath xmlns:m="http://schemas.openxmlformats.org/officeDocument/2006/math">
                    <m:r>
                      <a:rPr lang="en-US" i="1" dirty="0" smtClean="0">
                        <a:solidFill>
                          <a:srgbClr val="7030A0"/>
                        </a:solidFill>
                        <a:latin typeface="Cambria Math" panose="02040503050406030204" pitchFamily="18" charset="0"/>
                      </a:rPr>
                      <m:t>𝑚</m:t>
                    </m:r>
                    <m:r>
                      <a:rPr lang="en-US" i="1" dirty="0" smtClean="0">
                        <a:solidFill>
                          <a:srgbClr val="7030A0"/>
                        </a:solidFill>
                        <a:latin typeface="Cambria Math" panose="02040503050406030204" pitchFamily="18" charset="0"/>
                      </a:rPr>
                      <m:t>=0.999 </m:t>
                    </m:r>
                  </m:oMath>
                </a14:m>
                <a:r>
                  <a:rPr lang="en-US" dirty="0"/>
                  <a:t>is the </a:t>
                </a:r>
                <a:r>
                  <a:rPr lang="en-US" i="1" dirty="0"/>
                  <a:t>momentum coefficient</a:t>
                </a:r>
              </a:p>
              <a:p>
                <a:pPr marL="857250" lvl="1" indent="-457200">
                  <a:buFont typeface="Arial" panose="020B0604020202020204" pitchFamily="34" charset="0"/>
                  <a:buChar char="•"/>
                </a:pPr>
                <a:r>
                  <a:rPr lang="en-US" sz="2400" dirty="0"/>
                  <a:t>Pros: no need to re-encode dictionary examples, queue removes the most stale examples, slowly changing momentum encoder parameters allow for good learning</a:t>
                </a:r>
                <a:br>
                  <a:rPr lang="en-US" sz="2400" dirty="0"/>
                </a:br>
                <a:endParaRPr lang="en-US" sz="2400" dirty="0"/>
              </a:p>
            </p:txBody>
          </p:sp>
        </mc:Choice>
        <mc:Fallback xmlns="">
          <p:sp>
            <p:nvSpPr>
              <p:cNvPr id="3" name="Content Placeholder 2">
                <a:extLst>
                  <a:ext uri="{FF2B5EF4-FFF2-40B4-BE49-F238E27FC236}">
                    <a16:creationId xmlns:a16="http://schemas.microsoft.com/office/drawing/2014/main" id="{C017B731-E76F-0540-8D10-6F167262076F}"/>
                  </a:ext>
                </a:extLst>
              </p:cNvPr>
              <p:cNvSpPr>
                <a:spLocks noGrp="1" noRot="1" noChangeAspect="1" noMove="1" noResize="1" noEditPoints="1" noAdjustHandles="1" noChangeArrowheads="1" noChangeShapeType="1" noTextEdit="1"/>
              </p:cNvSpPr>
              <p:nvPr>
                <p:ph idx="1"/>
              </p:nvPr>
            </p:nvSpPr>
            <p:spPr>
              <a:xfrm>
                <a:off x="5638800" y="914400"/>
                <a:ext cx="5791200" cy="5257800"/>
              </a:xfrm>
              <a:blipFill>
                <a:blip r:embed="rId5"/>
                <a:stretch>
                  <a:fillRect l="-1974" t="-1449" r="-2412" b="-483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7942E55-D84F-DF42-9E19-F3316259A146}"/>
              </a:ext>
            </a:extLst>
          </p:cNvPr>
          <p:cNvSpPr txBox="1"/>
          <p:nvPr/>
        </p:nvSpPr>
        <p:spPr>
          <a:xfrm>
            <a:off x="304800" y="5548724"/>
            <a:ext cx="1851789" cy="646331"/>
          </a:xfrm>
          <a:prstGeom prst="rect">
            <a:avLst/>
          </a:prstGeom>
          <a:noFill/>
        </p:spPr>
        <p:txBody>
          <a:bodyPr wrap="none" rtlCol="0">
            <a:spAutoFit/>
          </a:bodyPr>
          <a:lstStyle/>
          <a:p>
            <a:pPr algn="ctr"/>
            <a:r>
              <a:rPr lang="en-US" sz="1800" b="0" i="1" dirty="0"/>
              <a:t>query</a:t>
            </a:r>
            <a:r>
              <a:rPr lang="en-US" sz="1800" b="0" dirty="0"/>
              <a:t> </a:t>
            </a:r>
          </a:p>
          <a:p>
            <a:pPr algn="ctr"/>
            <a:r>
              <a:rPr lang="en-US" sz="1800" b="0" dirty="0"/>
              <a:t>(pos. data point)</a:t>
            </a:r>
          </a:p>
        </p:txBody>
      </p:sp>
      <p:sp>
        <p:nvSpPr>
          <p:cNvPr id="9" name="TextBox 8">
            <a:extLst>
              <a:ext uri="{FF2B5EF4-FFF2-40B4-BE49-F238E27FC236}">
                <a16:creationId xmlns:a16="http://schemas.microsoft.com/office/drawing/2014/main" id="{CFEB7B82-4B1B-4D4F-82AA-33C412E1C937}"/>
              </a:ext>
            </a:extLst>
          </p:cNvPr>
          <p:cNvSpPr txBox="1"/>
          <p:nvPr/>
        </p:nvSpPr>
        <p:spPr>
          <a:xfrm>
            <a:off x="2502947" y="5548724"/>
            <a:ext cx="2121093" cy="646331"/>
          </a:xfrm>
          <a:prstGeom prst="rect">
            <a:avLst/>
          </a:prstGeom>
          <a:noFill/>
        </p:spPr>
        <p:txBody>
          <a:bodyPr wrap="none" rtlCol="0">
            <a:spAutoFit/>
          </a:bodyPr>
          <a:lstStyle/>
          <a:p>
            <a:pPr algn="ctr"/>
            <a:r>
              <a:rPr lang="en-US" sz="1800" b="0" i="1" dirty="0"/>
              <a:t>key</a:t>
            </a:r>
            <a:r>
              <a:rPr lang="en-US" sz="1800" b="0" dirty="0"/>
              <a:t> from </a:t>
            </a:r>
            <a:r>
              <a:rPr lang="en-US" sz="1800" b="0" i="1" dirty="0"/>
              <a:t>dictionary</a:t>
            </a:r>
          </a:p>
          <a:p>
            <a:pPr algn="ctr"/>
            <a:r>
              <a:rPr lang="en-US" sz="1800" b="0" dirty="0"/>
              <a:t>(neg. data point)</a:t>
            </a:r>
          </a:p>
        </p:txBody>
      </p:sp>
    </p:spTree>
    <p:extLst>
      <p:ext uri="{BB962C8B-B14F-4D97-AF65-F5344CB8AC3E}">
        <p14:creationId xmlns:p14="http://schemas.microsoft.com/office/powerpoint/2010/main" val="30995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7B933-1BC1-1C4F-AA61-66A49014B3D6}"/>
              </a:ext>
            </a:extLst>
          </p:cNvPr>
          <p:cNvSpPr>
            <a:spLocks noGrp="1"/>
          </p:cNvSpPr>
          <p:nvPr>
            <p:ph type="title"/>
          </p:nvPr>
        </p:nvSpPr>
        <p:spPr/>
        <p:txBody>
          <a:bodyPr/>
          <a:lstStyle/>
          <a:p>
            <a:r>
              <a:rPr lang="en-US" dirty="0"/>
              <a:t>Mechanisms for obtaining negative samples</a:t>
            </a:r>
          </a:p>
        </p:txBody>
      </p:sp>
      <p:pic>
        <p:nvPicPr>
          <p:cNvPr id="5" name="Content Placeholder 4">
            <a:extLst>
              <a:ext uri="{FF2B5EF4-FFF2-40B4-BE49-F238E27FC236}">
                <a16:creationId xmlns:a16="http://schemas.microsoft.com/office/drawing/2014/main" id="{5B41DAC8-11EB-C041-A605-B0F85930E4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2491" y="1066800"/>
            <a:ext cx="6427017" cy="5257800"/>
          </a:xfrm>
        </p:spPr>
      </p:pic>
      <p:sp>
        <p:nvSpPr>
          <p:cNvPr id="6" name="Rectangle 5">
            <a:extLst>
              <a:ext uri="{FF2B5EF4-FFF2-40B4-BE49-F238E27FC236}">
                <a16:creationId xmlns:a16="http://schemas.microsoft.com/office/drawing/2014/main" id="{AD44D994-EEC4-8443-8FCB-91C152473044}"/>
              </a:ext>
            </a:extLst>
          </p:cNvPr>
          <p:cNvSpPr/>
          <p:nvPr/>
        </p:nvSpPr>
        <p:spPr>
          <a:xfrm>
            <a:off x="419100" y="6443246"/>
            <a:ext cx="11353800" cy="338554"/>
          </a:xfrm>
          <a:prstGeom prst="rect">
            <a:avLst/>
          </a:prstGeom>
        </p:spPr>
        <p:txBody>
          <a:bodyPr wrap="square">
            <a:spAutoFit/>
          </a:bodyPr>
          <a:lstStyle/>
          <a:p>
            <a:pPr algn="ctr"/>
            <a:r>
              <a:rPr lang="en-US" sz="1600" b="0" dirty="0"/>
              <a:t>K. He et al. </a:t>
            </a:r>
            <a:r>
              <a:rPr lang="en-US" sz="1600" b="0" dirty="0">
                <a:hlinkClick r:id="rId3"/>
              </a:rPr>
              <a:t>Momentum Contrast for Unsupervised Visual Representation Learning</a:t>
            </a:r>
            <a:r>
              <a:rPr lang="en-US" sz="1600" b="0" dirty="0"/>
              <a:t>. CVPR 2020</a:t>
            </a:r>
          </a:p>
        </p:txBody>
      </p:sp>
    </p:spTree>
    <p:extLst>
      <p:ext uri="{BB962C8B-B14F-4D97-AF65-F5344CB8AC3E}">
        <p14:creationId xmlns:p14="http://schemas.microsoft.com/office/powerpoint/2010/main" val="1517943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41FE-1DE5-B44E-8C35-0BD1F94C4958}"/>
              </a:ext>
            </a:extLst>
          </p:cNvPr>
          <p:cNvSpPr>
            <a:spLocks noGrp="1"/>
          </p:cNvSpPr>
          <p:nvPr>
            <p:ph type="title"/>
          </p:nvPr>
        </p:nvSpPr>
        <p:spPr/>
        <p:txBody>
          <a:bodyPr/>
          <a:lstStyle/>
          <a:p>
            <a:r>
              <a:rPr lang="en-US" dirty="0"/>
              <a:t>Self-supervised learning: Outline</a:t>
            </a:r>
          </a:p>
        </p:txBody>
      </p:sp>
      <p:grpSp>
        <p:nvGrpSpPr>
          <p:cNvPr id="4" name="Group 3">
            <a:extLst>
              <a:ext uri="{FF2B5EF4-FFF2-40B4-BE49-F238E27FC236}">
                <a16:creationId xmlns:a16="http://schemas.microsoft.com/office/drawing/2014/main" id="{903D8B4D-E1A6-1449-AC6C-DD2BC9C4397E}"/>
              </a:ext>
            </a:extLst>
          </p:cNvPr>
          <p:cNvGrpSpPr/>
          <p:nvPr/>
        </p:nvGrpSpPr>
        <p:grpSpPr>
          <a:xfrm>
            <a:off x="3439269" y="1357085"/>
            <a:ext cx="7914534" cy="1175657"/>
            <a:chOff x="2932738" y="2178583"/>
            <a:chExt cx="3156859" cy="576942"/>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3C4352E-4400-824D-8E0D-0AF3354DEDAE}"/>
                    </a:ext>
                  </a:extLst>
                </p:cNvPr>
                <p:cNvSpPr/>
                <p:nvPr/>
              </p:nvSpPr>
              <p:spPr>
                <a:xfrm>
                  <a:off x="5405720"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srgbClr val="FF0000"/>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𝑥</m:t>
                      </m:r>
                      <m:r>
                        <a:rPr lang="en-US" sz="2167" b="1" i="1" dirty="0" smtClean="0">
                          <a:solidFill>
                            <a:srgbClr val="FF0000"/>
                          </a:solidFill>
                          <a:latin typeface="Cambria Math" panose="02040503050406030204" pitchFamily="18" charset="0"/>
                          <a:cs typeface="Arial"/>
                        </a:rPr>
                        <m:t>′</m:t>
                      </m:r>
                    </m:oMath>
                  </a14:m>
                  <a:endParaRPr lang="en-US" sz="2167" dirty="0">
                    <a:solidFill>
                      <a:srgbClr val="FF0000"/>
                    </a:solidFill>
                    <a:latin typeface="Arial"/>
                    <a:cs typeface="Arial"/>
                  </a:endParaRPr>
                </a:p>
              </p:txBody>
            </p:sp>
          </mc:Choice>
          <mc:Fallback xmlns="">
            <p:sp>
              <p:nvSpPr>
                <p:cNvPr id="5" name="Rectangle 4">
                  <a:extLst>
                    <a:ext uri="{FF2B5EF4-FFF2-40B4-BE49-F238E27FC236}">
                      <a16:creationId xmlns:a16="http://schemas.microsoft.com/office/drawing/2014/main" id="{23C4352E-4400-824D-8E0D-0AF3354DEDAE}"/>
                    </a:ext>
                  </a:extLst>
                </p:cNvPr>
                <p:cNvSpPr>
                  <a:spLocks noRot="1" noChangeAspect="1" noMove="1" noResize="1" noEditPoints="1" noAdjustHandles="1" noChangeArrowheads="1" noChangeShapeType="1" noTextEdit="1"/>
                </p:cNvSpPr>
                <p:nvPr/>
              </p:nvSpPr>
              <p:spPr>
                <a:xfrm>
                  <a:off x="5405720" y="2178583"/>
                  <a:ext cx="683877" cy="576942"/>
                </a:xfrm>
                <a:prstGeom prst="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E5E4A9B-97C1-8C41-A67E-BAE8A4D861D5}"/>
                    </a:ext>
                  </a:extLst>
                </p:cNvPr>
                <p:cNvSpPr/>
                <p:nvPr/>
              </p:nvSpPr>
              <p:spPr>
                <a:xfrm>
                  <a:off x="2932738"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prstClr val="black"/>
                          </a:solidFill>
                          <a:latin typeface="Cambria Math" panose="02040503050406030204" pitchFamily="18" charset="0"/>
                          <a:cs typeface="Arial"/>
                        </a:rPr>
                        <m:t>𝑥</m:t>
                      </m:r>
                    </m:oMath>
                  </a14:m>
                  <a:endParaRPr lang="en-US" sz="2167" i="1" baseline="-25000" dirty="0">
                    <a:solidFill>
                      <a:prstClr val="black"/>
                    </a:solidFill>
                    <a:latin typeface="Arial"/>
                    <a:cs typeface="Arial"/>
                  </a:endParaRPr>
                </a:p>
              </p:txBody>
            </p:sp>
          </mc:Choice>
          <mc:Fallback xmlns="">
            <p:sp>
              <p:nvSpPr>
                <p:cNvPr id="6" name="Rectangle 5">
                  <a:extLst>
                    <a:ext uri="{FF2B5EF4-FFF2-40B4-BE49-F238E27FC236}">
                      <a16:creationId xmlns:a16="http://schemas.microsoft.com/office/drawing/2014/main" id="{AE5E4A9B-97C1-8C41-A67E-BAE8A4D861D5}"/>
                    </a:ext>
                  </a:extLst>
                </p:cNvPr>
                <p:cNvSpPr>
                  <a:spLocks noRot="1" noChangeAspect="1" noMove="1" noResize="1" noEditPoints="1" noAdjustHandles="1" noChangeArrowheads="1" noChangeShapeType="1" noTextEdit="1"/>
                </p:cNvSpPr>
                <p:nvPr/>
              </p:nvSpPr>
              <p:spPr>
                <a:xfrm>
                  <a:off x="2932738" y="2178583"/>
                  <a:ext cx="683877" cy="576942"/>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F223BDBC-299A-D347-B3AC-27FD30FC32EA}"/>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8" name="Straight Arrow Connector 7">
            <a:extLst>
              <a:ext uri="{FF2B5EF4-FFF2-40B4-BE49-F238E27FC236}">
                <a16:creationId xmlns:a16="http://schemas.microsoft.com/office/drawing/2014/main" id="{E9842621-1987-0A48-B090-6BE567077B2E}"/>
              </a:ext>
            </a:extLst>
          </p:cNvPr>
          <p:cNvCxnSpPr>
            <a:stCxn id="6" idx="3"/>
            <a:endCxn id="7" idx="1"/>
          </p:cNvCxnSpPr>
          <p:nvPr/>
        </p:nvCxnSpPr>
        <p:spPr>
          <a:xfrm>
            <a:off x="5153814" y="1944911"/>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448D97-2922-4449-944F-64C0A7F0DEFE}"/>
              </a:ext>
            </a:extLst>
          </p:cNvPr>
          <p:cNvCxnSpPr>
            <a:stCxn id="7" idx="3"/>
            <a:endCxn id="5" idx="1"/>
          </p:cNvCxnSpPr>
          <p:nvPr/>
        </p:nvCxnSpPr>
        <p:spPr>
          <a:xfrm>
            <a:off x="8856632" y="1944911"/>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4778F19-3F78-CF4D-9002-E1CAEC751DF9}"/>
              </a:ext>
            </a:extLst>
          </p:cNvPr>
          <p:cNvSpPr txBox="1"/>
          <p:nvPr/>
        </p:nvSpPr>
        <p:spPr>
          <a:xfrm>
            <a:off x="484506" y="1662835"/>
            <a:ext cx="2824782" cy="528466"/>
          </a:xfrm>
          <a:prstGeom prst="rect">
            <a:avLst/>
          </a:prstGeom>
          <a:noFill/>
        </p:spPr>
        <p:txBody>
          <a:bodyPr wrap="none" lIns="91425" tIns="45714" rIns="91425" bIns="45714" rtlCol="0">
            <a:spAutoFit/>
          </a:bodyPr>
          <a:lstStyle/>
          <a:p>
            <a:pPr defTabSz="914272" hangingPunct="1"/>
            <a:r>
              <a:rPr lang="en-US" sz="2834" dirty="0">
                <a:solidFill>
                  <a:prstClr val="black"/>
                </a:solidFill>
                <a:latin typeface="Arial"/>
                <a:cs typeface="Arial"/>
              </a:rPr>
              <a:t>Data prediction</a:t>
            </a:r>
          </a:p>
        </p:txBody>
      </p:sp>
      <p:sp>
        <p:nvSpPr>
          <p:cNvPr id="19" name="TextBox 18">
            <a:extLst>
              <a:ext uri="{FF2B5EF4-FFF2-40B4-BE49-F238E27FC236}">
                <a16:creationId xmlns:a16="http://schemas.microsoft.com/office/drawing/2014/main" id="{29D35BE9-EE5C-A943-BBC0-6C1E2FC004FF}"/>
              </a:ext>
            </a:extLst>
          </p:cNvPr>
          <p:cNvSpPr txBox="1"/>
          <p:nvPr/>
        </p:nvSpPr>
        <p:spPr>
          <a:xfrm>
            <a:off x="460525" y="3242843"/>
            <a:ext cx="2988070" cy="964611"/>
          </a:xfrm>
          <a:prstGeom prst="rect">
            <a:avLst/>
          </a:prstGeom>
          <a:noFill/>
        </p:spPr>
        <p:txBody>
          <a:bodyPr wrap="square" lIns="91425" tIns="45714" rIns="91425" bIns="45714" rtlCol="0">
            <a:spAutoFit/>
          </a:bodyPr>
          <a:lstStyle/>
          <a:p>
            <a:pPr defTabSz="914272" hangingPunct="1"/>
            <a:r>
              <a:rPr lang="en-US" sz="2834" dirty="0">
                <a:solidFill>
                  <a:prstClr val="black"/>
                </a:solidFill>
                <a:latin typeface="Arial"/>
                <a:cs typeface="Arial"/>
              </a:rPr>
              <a:t>Transformation prediction</a:t>
            </a:r>
          </a:p>
        </p:txBody>
      </p:sp>
      <p:sp>
        <p:nvSpPr>
          <p:cNvPr id="28" name="TextBox 27">
            <a:extLst>
              <a:ext uri="{FF2B5EF4-FFF2-40B4-BE49-F238E27FC236}">
                <a16:creationId xmlns:a16="http://schemas.microsoft.com/office/drawing/2014/main" id="{64B0FF6D-1191-4A4D-9A4B-20E8F22FD491}"/>
              </a:ext>
            </a:extLst>
          </p:cNvPr>
          <p:cNvSpPr txBox="1"/>
          <p:nvPr/>
        </p:nvSpPr>
        <p:spPr>
          <a:xfrm>
            <a:off x="484506" y="5045654"/>
            <a:ext cx="2988070" cy="964611"/>
          </a:xfrm>
          <a:prstGeom prst="rect">
            <a:avLst/>
          </a:prstGeom>
          <a:noFill/>
        </p:spPr>
        <p:txBody>
          <a:bodyPr wrap="square" lIns="91425" tIns="45714" rIns="91425" bIns="45714" rtlCol="0">
            <a:spAutoFit/>
          </a:bodyPr>
          <a:lstStyle/>
          <a:p>
            <a:pPr defTabSz="914272" hangingPunct="1"/>
            <a:r>
              <a:rPr lang="en-US" sz="2834" dirty="0">
                <a:solidFill>
                  <a:prstClr val="black"/>
                </a:solidFill>
                <a:latin typeface="Arial"/>
                <a:cs typeface="Arial"/>
              </a:rPr>
              <a:t>“Siamese” methods</a:t>
            </a:r>
          </a:p>
        </p:txBody>
      </p:sp>
      <p:grpSp>
        <p:nvGrpSpPr>
          <p:cNvPr id="34" name="Group 33">
            <a:extLst>
              <a:ext uri="{FF2B5EF4-FFF2-40B4-BE49-F238E27FC236}">
                <a16:creationId xmlns:a16="http://schemas.microsoft.com/office/drawing/2014/main" id="{516A5A85-D655-9F40-9B65-4A7921D183CC}"/>
              </a:ext>
            </a:extLst>
          </p:cNvPr>
          <p:cNvGrpSpPr/>
          <p:nvPr/>
        </p:nvGrpSpPr>
        <p:grpSpPr>
          <a:xfrm>
            <a:off x="3429000" y="3167743"/>
            <a:ext cx="7914534" cy="1175657"/>
            <a:chOff x="2932738" y="2178583"/>
            <a:chExt cx="3156859" cy="576942"/>
          </a:xfrm>
        </p:grpSpPr>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B6C51F0-0FCE-FD4E-9868-8F5305E964B1}"/>
                    </a:ext>
                  </a:extLst>
                </p:cNvPr>
                <p:cNvSpPr/>
                <p:nvPr/>
              </p:nvSpPr>
              <p:spPr>
                <a:xfrm>
                  <a:off x="5405720"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14:m>
                    <m:oMathPara xmlns:m="http://schemas.openxmlformats.org/officeDocument/2006/math">
                      <m:oMathParaPr>
                        <m:jc m:val="centerGroup"/>
                      </m:oMathParaPr>
                      <m:oMath xmlns:m="http://schemas.openxmlformats.org/officeDocument/2006/math">
                        <m:r>
                          <a:rPr lang="en-US" sz="2167" i="1" dirty="0" smtClean="0">
                            <a:solidFill>
                              <a:srgbClr val="FF0000"/>
                            </a:solidFill>
                            <a:latin typeface="Cambria Math" panose="02040503050406030204" pitchFamily="18" charset="0"/>
                            <a:cs typeface="Arial"/>
                          </a:rPr>
                          <m:t>𝑇</m:t>
                        </m:r>
                      </m:oMath>
                    </m:oMathPara>
                  </a14:m>
                  <a:endParaRPr lang="en-US" sz="2167" i="1" baseline="-25000" dirty="0">
                    <a:solidFill>
                      <a:srgbClr val="FF0000"/>
                    </a:solidFill>
                    <a:latin typeface="Arial"/>
                    <a:cs typeface="Arial"/>
                  </a:endParaRPr>
                </a:p>
              </p:txBody>
            </p:sp>
          </mc:Choice>
          <mc:Fallback xmlns="">
            <p:sp>
              <p:nvSpPr>
                <p:cNvPr id="35" name="Rectangle 34">
                  <a:extLst>
                    <a:ext uri="{FF2B5EF4-FFF2-40B4-BE49-F238E27FC236}">
                      <a16:creationId xmlns:a16="http://schemas.microsoft.com/office/drawing/2014/main" id="{2B6C51F0-0FCE-FD4E-9868-8F5305E964B1}"/>
                    </a:ext>
                  </a:extLst>
                </p:cNvPr>
                <p:cNvSpPr>
                  <a:spLocks noRot="1" noChangeAspect="1" noMove="1" noResize="1" noEditPoints="1" noAdjustHandles="1" noChangeArrowheads="1" noChangeShapeType="1" noTextEdit="1"/>
                </p:cNvSpPr>
                <p:nvPr/>
              </p:nvSpPr>
              <p:spPr>
                <a:xfrm>
                  <a:off x="5405720" y="2178583"/>
                  <a:ext cx="683877" cy="576942"/>
                </a:xfrm>
                <a:prstGeom prst="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247AF02E-B576-2B4C-8916-141B2240129B}"/>
                    </a:ext>
                  </a:extLst>
                </p:cNvPr>
                <p:cNvSpPr/>
                <p:nvPr/>
              </p:nvSpPr>
              <p:spPr>
                <a:xfrm>
                  <a:off x="2932738"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𝑇</m:t>
                      </m:r>
                      <m:r>
                        <a:rPr lang="en-US" sz="2167" i="1" dirty="0" smtClean="0">
                          <a:solidFill>
                            <a:prstClr val="black"/>
                          </a:solidFill>
                          <a:latin typeface="Cambria Math" panose="02040503050406030204" pitchFamily="18" charset="0"/>
                          <a:cs typeface="Arial"/>
                        </a:rPr>
                        <m:t>(</m:t>
                      </m:r>
                      <m:r>
                        <a:rPr lang="en-US" sz="2167" i="1" dirty="0" smtClean="0">
                          <a:solidFill>
                            <a:prstClr val="black"/>
                          </a:solidFill>
                          <a:latin typeface="Cambria Math" panose="02040503050406030204" pitchFamily="18" charset="0"/>
                          <a:cs typeface="Arial"/>
                        </a:rPr>
                        <m:t>𝑥</m:t>
                      </m:r>
                      <m:r>
                        <a:rPr lang="en-US" sz="2167" i="1" dirty="0" smtClean="0">
                          <a:solidFill>
                            <a:prstClr val="black"/>
                          </a:solidFill>
                          <a:latin typeface="Cambria Math" panose="02040503050406030204" pitchFamily="18" charset="0"/>
                          <a:cs typeface="Arial"/>
                        </a:rPr>
                        <m:t>)</m:t>
                      </m:r>
                    </m:oMath>
                  </a14:m>
                  <a:endParaRPr lang="en-US" sz="2167" baseline="-25000" dirty="0">
                    <a:solidFill>
                      <a:prstClr val="black"/>
                    </a:solidFill>
                    <a:latin typeface="Arial"/>
                    <a:cs typeface="Arial"/>
                  </a:endParaRPr>
                </a:p>
              </p:txBody>
            </p:sp>
          </mc:Choice>
          <mc:Fallback xmlns="">
            <p:sp>
              <p:nvSpPr>
                <p:cNvPr id="36" name="Rectangle 35">
                  <a:extLst>
                    <a:ext uri="{FF2B5EF4-FFF2-40B4-BE49-F238E27FC236}">
                      <a16:creationId xmlns:a16="http://schemas.microsoft.com/office/drawing/2014/main" id="{247AF02E-B576-2B4C-8916-141B2240129B}"/>
                    </a:ext>
                  </a:extLst>
                </p:cNvPr>
                <p:cNvSpPr>
                  <a:spLocks noRot="1" noChangeAspect="1" noMove="1" noResize="1" noEditPoints="1" noAdjustHandles="1" noChangeArrowheads="1" noChangeShapeType="1" noTextEdit="1"/>
                </p:cNvSpPr>
                <p:nvPr/>
              </p:nvSpPr>
              <p:spPr>
                <a:xfrm>
                  <a:off x="2932738" y="2178583"/>
                  <a:ext cx="683877" cy="576942"/>
                </a:xfrm>
                <a:prstGeom prst="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2FA5EC99-4BD3-9F43-B713-B8EBFA53BC8D}"/>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38" name="Straight Arrow Connector 37">
            <a:extLst>
              <a:ext uri="{FF2B5EF4-FFF2-40B4-BE49-F238E27FC236}">
                <a16:creationId xmlns:a16="http://schemas.microsoft.com/office/drawing/2014/main" id="{3F3B2CA7-3747-C445-8BDA-01AE7F56EB3A}"/>
              </a:ext>
            </a:extLst>
          </p:cNvPr>
          <p:cNvCxnSpPr>
            <a:stCxn id="36" idx="3"/>
            <a:endCxn id="37" idx="1"/>
          </p:cNvCxnSpPr>
          <p:nvPr/>
        </p:nvCxnSpPr>
        <p:spPr>
          <a:xfrm>
            <a:off x="5143545" y="3755569"/>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AB8BAD2-678D-314F-ACB3-94A56978D9AE}"/>
              </a:ext>
            </a:extLst>
          </p:cNvPr>
          <p:cNvCxnSpPr>
            <a:stCxn id="37" idx="3"/>
            <a:endCxn id="35" idx="1"/>
          </p:cNvCxnSpPr>
          <p:nvPr/>
        </p:nvCxnSpPr>
        <p:spPr>
          <a:xfrm>
            <a:off x="8846363" y="3755569"/>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A53C784-143A-FC4E-802A-75A1ED690277}"/>
              </a:ext>
            </a:extLst>
          </p:cNvPr>
          <p:cNvSpPr txBox="1"/>
          <p:nvPr/>
        </p:nvSpPr>
        <p:spPr>
          <a:xfrm>
            <a:off x="10712364" y="6550223"/>
            <a:ext cx="1479636" cy="307777"/>
          </a:xfrm>
          <a:prstGeom prst="rect">
            <a:avLst/>
          </a:prstGeom>
          <a:noFill/>
        </p:spPr>
        <p:txBody>
          <a:bodyPr wrap="none" rtlCol="0">
            <a:spAutoFit/>
          </a:bodyPr>
          <a:lstStyle/>
          <a:p>
            <a:r>
              <a:rPr lang="en-US" sz="1400" b="0" dirty="0"/>
              <a:t>Source: A. </a:t>
            </a:r>
            <a:r>
              <a:rPr lang="en-US" sz="1400" b="0" dirty="0" err="1"/>
              <a:t>Efros</a:t>
            </a:r>
            <a:endParaRPr lang="en-US" sz="1400" b="0" dirty="0"/>
          </a:p>
        </p:txBody>
      </p:sp>
      <p:grpSp>
        <p:nvGrpSpPr>
          <p:cNvPr id="14" name="Group 13">
            <a:extLst>
              <a:ext uri="{FF2B5EF4-FFF2-40B4-BE49-F238E27FC236}">
                <a16:creationId xmlns:a16="http://schemas.microsoft.com/office/drawing/2014/main" id="{86757E8F-0B27-C647-8D18-304C7C24E7E6}"/>
              </a:ext>
            </a:extLst>
          </p:cNvPr>
          <p:cNvGrpSpPr/>
          <p:nvPr/>
        </p:nvGrpSpPr>
        <p:grpSpPr>
          <a:xfrm>
            <a:off x="3429000" y="4989287"/>
            <a:ext cx="7924802" cy="1240517"/>
            <a:chOff x="3429000" y="4989287"/>
            <a:chExt cx="7924802" cy="1240517"/>
          </a:xfrm>
        </p:grpSpPr>
        <p:sp>
          <p:nvSpPr>
            <p:cNvPr id="21" name="Rectangle 20">
              <a:extLst>
                <a:ext uri="{FF2B5EF4-FFF2-40B4-BE49-F238E27FC236}">
                  <a16:creationId xmlns:a16="http://schemas.microsoft.com/office/drawing/2014/main" id="{39851B9D-20F5-2A4C-A3D9-662B275C2AFF}"/>
                </a:ext>
              </a:extLst>
            </p:cNvPr>
            <p:cNvSpPr/>
            <p:nvPr/>
          </p:nvSpPr>
          <p:spPr>
            <a:xfrm>
              <a:off x="9666515" y="4989287"/>
              <a:ext cx="1687287" cy="11829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srgbClr val="FF0000"/>
                  </a:solidFill>
                  <a:latin typeface="Arial"/>
                  <a:cs typeface="Arial"/>
                </a:rPr>
                <a:t>Similarity score</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4A4E1DB-F2FE-A74B-AD31-38D2CEF45B79}"/>
                    </a:ext>
                  </a:extLst>
                </p:cNvPr>
                <p:cNvSpPr/>
                <p:nvPr/>
              </p:nvSpPr>
              <p:spPr>
                <a:xfrm>
                  <a:off x="3429000" y="4989287"/>
                  <a:ext cx="1714542" cy="4753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𝑇</m:t>
                      </m:r>
                      <m:r>
                        <a:rPr lang="en-US" sz="2167" i="1" dirty="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smtClean="0">
                          <a:solidFill>
                            <a:prstClr val="black"/>
                          </a:solidFill>
                          <a:latin typeface="Cambria Math" panose="02040503050406030204" pitchFamily="18" charset="0"/>
                          <a:cs typeface="Arial"/>
                        </a:rPr>
                        <m:t>)</m:t>
                      </m:r>
                    </m:oMath>
                  </a14:m>
                  <a:endParaRPr lang="en-US" sz="2167" i="1" baseline="-25000" dirty="0">
                    <a:solidFill>
                      <a:prstClr val="black"/>
                    </a:solidFill>
                    <a:latin typeface="Arial"/>
                    <a:cs typeface="Arial"/>
                  </a:endParaRPr>
                </a:p>
              </p:txBody>
            </p:sp>
          </mc:Choice>
          <mc:Fallback xmlns="">
            <p:sp>
              <p:nvSpPr>
                <p:cNvPr id="22" name="Rectangle 21">
                  <a:extLst>
                    <a:ext uri="{FF2B5EF4-FFF2-40B4-BE49-F238E27FC236}">
                      <a16:creationId xmlns:a16="http://schemas.microsoft.com/office/drawing/2014/main" id="{14A4E1DB-F2FE-A74B-AD31-38D2CEF45B79}"/>
                    </a:ext>
                  </a:extLst>
                </p:cNvPr>
                <p:cNvSpPr>
                  <a:spLocks noRot="1" noChangeAspect="1" noMove="1" noResize="1" noEditPoints="1" noAdjustHandles="1" noChangeArrowheads="1" noChangeShapeType="1" noTextEdit="1"/>
                </p:cNvSpPr>
                <p:nvPr/>
              </p:nvSpPr>
              <p:spPr>
                <a:xfrm>
                  <a:off x="3429000" y="4989287"/>
                  <a:ext cx="1714542" cy="475341"/>
                </a:xfrm>
                <a:prstGeom prst="rect">
                  <a:avLst/>
                </a:prstGeom>
                <a:blipFill>
                  <a:blip r:embed="rId8"/>
                  <a:stretch>
                    <a:fillRect b="-12195"/>
                  </a:stretch>
                </a:blipFill>
                <a:ln w="38100">
                  <a:solidFill>
                    <a:schemeClr val="tx1"/>
                  </a:solidFill>
                </a:ln>
              </p:spPr>
              <p:txBody>
                <a:bodyPr/>
                <a:lstStyle/>
                <a:p>
                  <a:r>
                    <a:rPr lang="en-US">
                      <a:noFill/>
                    </a:rPr>
                    <a:t> </a:t>
                  </a:r>
                </a:p>
              </p:txBody>
            </p:sp>
          </mc:Fallback>
        </mc:AlternateContent>
        <p:sp>
          <p:nvSpPr>
            <p:cNvPr id="23" name="Rectangle 22">
              <a:extLst>
                <a:ext uri="{FF2B5EF4-FFF2-40B4-BE49-F238E27FC236}">
                  <a16:creationId xmlns:a16="http://schemas.microsoft.com/office/drawing/2014/main" id="{17F2A0C0-92BF-B14B-A953-519C5743F5E6}"/>
                </a:ext>
              </a:extLst>
            </p:cNvPr>
            <p:cNvSpPr/>
            <p:nvPr/>
          </p:nvSpPr>
          <p:spPr>
            <a:xfrm>
              <a:off x="5926173" y="4989287"/>
              <a:ext cx="2920187" cy="57694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cxnSp>
          <p:nvCxnSpPr>
            <p:cNvPr id="24" name="Straight Arrow Connector 23">
              <a:extLst>
                <a:ext uri="{FF2B5EF4-FFF2-40B4-BE49-F238E27FC236}">
                  <a16:creationId xmlns:a16="http://schemas.microsoft.com/office/drawing/2014/main" id="{ABD295A2-FD4C-8049-9C56-BDB17C159DE4}"/>
                </a:ext>
              </a:extLst>
            </p:cNvPr>
            <p:cNvCxnSpPr>
              <a:cxnSpLocks/>
              <a:stCxn id="23" idx="3"/>
            </p:cNvCxnSpPr>
            <p:nvPr/>
          </p:nvCxnSpPr>
          <p:spPr>
            <a:xfrm>
              <a:off x="8846360" y="5277758"/>
              <a:ext cx="792901" cy="2993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CF1D036-6500-D74F-BCD4-E01B5CD042E0}"/>
                    </a:ext>
                  </a:extLst>
                </p:cNvPr>
                <p:cNvSpPr/>
                <p:nvPr/>
              </p:nvSpPr>
              <p:spPr>
                <a:xfrm>
                  <a:off x="3429002" y="5696859"/>
                  <a:ext cx="1714542" cy="4753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rPr>
                        <m:t>𝑇</m:t>
                      </m:r>
                      <m:r>
                        <a:rPr lang="en-US" sz="2167" b="1" i="1" dirty="0" smtClean="0">
                          <a:solidFill>
                            <a:srgbClr val="FF0000"/>
                          </a:solidFill>
                          <a:latin typeface="Cambria Math" panose="02040503050406030204" pitchFamily="18" charset="0"/>
                        </a:rPr>
                        <m:t>′</m:t>
                      </m:r>
                      <m:r>
                        <a:rPr lang="en-US" sz="2167" i="1" dirty="0" smtClean="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a:solidFill>
                            <a:prstClr val="black"/>
                          </a:solidFill>
                          <a:latin typeface="Cambria Math" panose="02040503050406030204" pitchFamily="18" charset="0"/>
                          <a:cs typeface="Arial"/>
                        </a:rPr>
                        <m:t>)</m:t>
                      </m:r>
                    </m:oMath>
                  </a14:m>
                  <a:endParaRPr lang="en-US" sz="2167" baseline="-25000" dirty="0">
                    <a:solidFill>
                      <a:prstClr val="black"/>
                    </a:solidFill>
                    <a:latin typeface="Arial"/>
                    <a:cs typeface="Arial"/>
                  </a:endParaRPr>
                </a:p>
              </p:txBody>
            </p:sp>
          </mc:Choice>
          <mc:Fallback xmlns="">
            <p:sp>
              <p:nvSpPr>
                <p:cNvPr id="25" name="Rectangle 24">
                  <a:extLst>
                    <a:ext uri="{FF2B5EF4-FFF2-40B4-BE49-F238E27FC236}">
                      <a16:creationId xmlns:a16="http://schemas.microsoft.com/office/drawing/2014/main" id="{BCF1D036-6500-D74F-BCD4-E01B5CD042E0}"/>
                    </a:ext>
                  </a:extLst>
                </p:cNvPr>
                <p:cNvSpPr>
                  <a:spLocks noRot="1" noChangeAspect="1" noMove="1" noResize="1" noEditPoints="1" noAdjustHandles="1" noChangeArrowheads="1" noChangeShapeType="1" noTextEdit="1"/>
                </p:cNvSpPr>
                <p:nvPr/>
              </p:nvSpPr>
              <p:spPr>
                <a:xfrm>
                  <a:off x="3429002" y="5696859"/>
                  <a:ext cx="1714542" cy="475341"/>
                </a:xfrm>
                <a:prstGeom prst="rect">
                  <a:avLst/>
                </a:prstGeom>
                <a:blipFill>
                  <a:blip r:embed="rId9"/>
                  <a:stretch>
                    <a:fillRect b="-12195"/>
                  </a:stretch>
                </a:blipFill>
                <a:ln w="38100">
                  <a:solidFill>
                    <a:schemeClr val="tx1"/>
                  </a:solid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DF5C608-085F-7640-85E2-7E6E0852CE4A}"/>
                </a:ext>
              </a:extLst>
            </p:cNvPr>
            <p:cNvCxnSpPr/>
            <p:nvPr/>
          </p:nvCxnSpPr>
          <p:spPr>
            <a:xfrm>
              <a:off x="5154433" y="5946316"/>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EF6F71-4D1A-0A42-96A5-6089D68E4F7F}"/>
                </a:ext>
              </a:extLst>
            </p:cNvPr>
            <p:cNvCxnSpPr/>
            <p:nvPr/>
          </p:nvCxnSpPr>
          <p:spPr>
            <a:xfrm>
              <a:off x="5176206" y="5249631"/>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CC69B4D-74AB-8942-A85A-DFF71E25C6AB}"/>
                </a:ext>
              </a:extLst>
            </p:cNvPr>
            <p:cNvSpPr/>
            <p:nvPr/>
          </p:nvSpPr>
          <p:spPr>
            <a:xfrm>
              <a:off x="5926173" y="5652863"/>
              <a:ext cx="2920187" cy="57694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cxnSp>
          <p:nvCxnSpPr>
            <p:cNvPr id="31" name="Straight Arrow Connector 30">
              <a:extLst>
                <a:ext uri="{FF2B5EF4-FFF2-40B4-BE49-F238E27FC236}">
                  <a16:creationId xmlns:a16="http://schemas.microsoft.com/office/drawing/2014/main" id="{D22FB67A-7293-2A41-8F2D-7C4C1F736A31}"/>
                </a:ext>
              </a:extLst>
            </p:cNvPr>
            <p:cNvCxnSpPr>
              <a:cxnSpLocks/>
              <a:stCxn id="30" idx="3"/>
            </p:cNvCxnSpPr>
            <p:nvPr/>
          </p:nvCxnSpPr>
          <p:spPr>
            <a:xfrm flipV="1">
              <a:off x="8846360" y="5696859"/>
              <a:ext cx="792901" cy="2444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07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7B933-1BC1-1C4F-AA61-66A49014B3D6}"/>
              </a:ext>
            </a:extLst>
          </p:cNvPr>
          <p:cNvSpPr>
            <a:spLocks noGrp="1"/>
          </p:cNvSpPr>
          <p:nvPr>
            <p:ph type="title"/>
          </p:nvPr>
        </p:nvSpPr>
        <p:spPr/>
        <p:txBody>
          <a:bodyPr/>
          <a:lstStyle/>
          <a:p>
            <a:r>
              <a:rPr lang="en-US" dirty="0" err="1"/>
              <a:t>MoCo</a:t>
            </a:r>
            <a:r>
              <a:rPr lang="en-US" dirty="0"/>
              <a:t> results</a:t>
            </a:r>
          </a:p>
        </p:txBody>
      </p:sp>
      <p:sp>
        <p:nvSpPr>
          <p:cNvPr id="6" name="Rectangle 5">
            <a:extLst>
              <a:ext uri="{FF2B5EF4-FFF2-40B4-BE49-F238E27FC236}">
                <a16:creationId xmlns:a16="http://schemas.microsoft.com/office/drawing/2014/main" id="{AD44D994-EEC4-8443-8FCB-91C152473044}"/>
              </a:ext>
            </a:extLst>
          </p:cNvPr>
          <p:cNvSpPr/>
          <p:nvPr/>
        </p:nvSpPr>
        <p:spPr>
          <a:xfrm>
            <a:off x="419100" y="6443246"/>
            <a:ext cx="11353800" cy="338554"/>
          </a:xfrm>
          <a:prstGeom prst="rect">
            <a:avLst/>
          </a:prstGeom>
        </p:spPr>
        <p:txBody>
          <a:bodyPr wrap="square">
            <a:spAutoFit/>
          </a:bodyPr>
          <a:lstStyle/>
          <a:p>
            <a:pPr algn="ctr"/>
            <a:r>
              <a:rPr lang="en-US" sz="1600" b="0" dirty="0"/>
              <a:t>K. He et al. </a:t>
            </a:r>
            <a:r>
              <a:rPr lang="en-US" sz="1600" b="0" dirty="0">
                <a:hlinkClick r:id="rId2"/>
              </a:rPr>
              <a:t>Momentum Contrast for Unsupervised Visual Representation Learning</a:t>
            </a:r>
            <a:r>
              <a:rPr lang="en-US" sz="1600" b="0" dirty="0"/>
              <a:t>. CVPR 2020</a:t>
            </a:r>
          </a:p>
        </p:txBody>
      </p:sp>
      <p:pic>
        <p:nvPicPr>
          <p:cNvPr id="8" name="Picture 7">
            <a:extLst>
              <a:ext uri="{FF2B5EF4-FFF2-40B4-BE49-F238E27FC236}">
                <a16:creationId xmlns:a16="http://schemas.microsoft.com/office/drawing/2014/main" id="{143F73AD-AFAF-014B-ADD1-855472F7B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1752600"/>
            <a:ext cx="7391400" cy="4591399"/>
          </a:xfrm>
          <a:prstGeom prst="rect">
            <a:avLst/>
          </a:prstGeom>
        </p:spPr>
      </p:pic>
      <p:sp>
        <p:nvSpPr>
          <p:cNvPr id="7" name="TextBox 6">
            <a:extLst>
              <a:ext uri="{FF2B5EF4-FFF2-40B4-BE49-F238E27FC236}">
                <a16:creationId xmlns:a16="http://schemas.microsoft.com/office/drawing/2014/main" id="{65F963D9-C265-8A44-965A-5B68EA6DD4FF}"/>
              </a:ext>
            </a:extLst>
          </p:cNvPr>
          <p:cNvSpPr txBox="1"/>
          <p:nvPr/>
        </p:nvSpPr>
        <p:spPr>
          <a:xfrm>
            <a:off x="3124200" y="1066800"/>
            <a:ext cx="6367449" cy="830997"/>
          </a:xfrm>
          <a:prstGeom prst="rect">
            <a:avLst/>
          </a:prstGeom>
          <a:noFill/>
        </p:spPr>
        <p:txBody>
          <a:bodyPr wrap="none" rtlCol="0">
            <a:spAutoFit/>
          </a:bodyPr>
          <a:lstStyle/>
          <a:p>
            <a:r>
              <a:rPr lang="en-US" b="0" dirty="0"/>
              <a:t>Comparison on linear ImageNet classification</a:t>
            </a:r>
          </a:p>
          <a:p>
            <a:pPr algn="ctr"/>
            <a:r>
              <a:rPr lang="en-US" b="0" dirty="0"/>
              <a:t>(supervised accuracy above 75%)</a:t>
            </a:r>
          </a:p>
        </p:txBody>
      </p:sp>
    </p:spTree>
    <p:extLst>
      <p:ext uri="{BB962C8B-B14F-4D97-AF65-F5344CB8AC3E}">
        <p14:creationId xmlns:p14="http://schemas.microsoft.com/office/powerpoint/2010/main" val="2747187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7B933-1BC1-1C4F-AA61-66A49014B3D6}"/>
              </a:ext>
            </a:extLst>
          </p:cNvPr>
          <p:cNvSpPr>
            <a:spLocks noGrp="1"/>
          </p:cNvSpPr>
          <p:nvPr>
            <p:ph type="title"/>
          </p:nvPr>
        </p:nvSpPr>
        <p:spPr/>
        <p:txBody>
          <a:bodyPr/>
          <a:lstStyle/>
          <a:p>
            <a:r>
              <a:rPr lang="en-US" dirty="0" err="1"/>
              <a:t>MoCo</a:t>
            </a:r>
            <a:r>
              <a:rPr lang="en-US" dirty="0"/>
              <a:t> results</a:t>
            </a:r>
          </a:p>
        </p:txBody>
      </p:sp>
      <p:sp>
        <p:nvSpPr>
          <p:cNvPr id="6" name="Rectangle 5">
            <a:extLst>
              <a:ext uri="{FF2B5EF4-FFF2-40B4-BE49-F238E27FC236}">
                <a16:creationId xmlns:a16="http://schemas.microsoft.com/office/drawing/2014/main" id="{AD44D994-EEC4-8443-8FCB-91C152473044}"/>
              </a:ext>
            </a:extLst>
          </p:cNvPr>
          <p:cNvSpPr/>
          <p:nvPr/>
        </p:nvSpPr>
        <p:spPr>
          <a:xfrm>
            <a:off x="419100" y="6443246"/>
            <a:ext cx="11353800" cy="338554"/>
          </a:xfrm>
          <a:prstGeom prst="rect">
            <a:avLst/>
          </a:prstGeom>
        </p:spPr>
        <p:txBody>
          <a:bodyPr wrap="square">
            <a:spAutoFit/>
          </a:bodyPr>
          <a:lstStyle/>
          <a:p>
            <a:pPr algn="ctr"/>
            <a:r>
              <a:rPr lang="en-US" sz="1600" b="0" dirty="0"/>
              <a:t>K. He et al. </a:t>
            </a:r>
            <a:r>
              <a:rPr lang="en-US" sz="1600" b="0" dirty="0">
                <a:hlinkClick r:id="rId2"/>
              </a:rPr>
              <a:t>Momentum Contrast for Unsupervised Visual Representation Learning</a:t>
            </a:r>
            <a:r>
              <a:rPr lang="en-US" sz="1600" b="0" dirty="0"/>
              <a:t>. CVPR 2020</a:t>
            </a:r>
          </a:p>
        </p:txBody>
      </p:sp>
      <p:pic>
        <p:nvPicPr>
          <p:cNvPr id="11" name="Picture 10">
            <a:extLst>
              <a:ext uri="{FF2B5EF4-FFF2-40B4-BE49-F238E27FC236}">
                <a16:creationId xmlns:a16="http://schemas.microsoft.com/office/drawing/2014/main" id="{17DEDF93-9BBC-CE49-888D-CF05AB738AD5}"/>
              </a:ext>
            </a:extLst>
          </p:cNvPr>
          <p:cNvPicPr>
            <a:picLocks noChangeAspect="1"/>
          </p:cNvPicPr>
          <p:nvPr/>
        </p:nvPicPr>
        <p:blipFill rotWithShape="1">
          <a:blip r:embed="rId3">
            <a:extLst>
              <a:ext uri="{28A0092B-C50C-407E-A947-70E740481C1C}">
                <a14:useLocalDpi xmlns:a14="http://schemas.microsoft.com/office/drawing/2010/main" val="0"/>
              </a:ext>
            </a:extLst>
          </a:blip>
          <a:srcRect t="33309"/>
          <a:stretch/>
        </p:blipFill>
        <p:spPr>
          <a:xfrm>
            <a:off x="2725678" y="2258252"/>
            <a:ext cx="6875522" cy="3837747"/>
          </a:xfrm>
          <a:prstGeom prst="rect">
            <a:avLst/>
          </a:prstGeom>
        </p:spPr>
      </p:pic>
      <p:sp>
        <p:nvSpPr>
          <p:cNvPr id="12" name="TextBox 11">
            <a:extLst>
              <a:ext uri="{FF2B5EF4-FFF2-40B4-BE49-F238E27FC236}">
                <a16:creationId xmlns:a16="http://schemas.microsoft.com/office/drawing/2014/main" id="{6462E295-C05A-F247-AABF-1F52BD8C2305}"/>
              </a:ext>
            </a:extLst>
          </p:cNvPr>
          <p:cNvSpPr txBox="1"/>
          <p:nvPr/>
        </p:nvSpPr>
        <p:spPr>
          <a:xfrm>
            <a:off x="3983178" y="1170828"/>
            <a:ext cx="4225643" cy="830997"/>
          </a:xfrm>
          <a:prstGeom prst="rect">
            <a:avLst/>
          </a:prstGeom>
          <a:noFill/>
        </p:spPr>
        <p:txBody>
          <a:bodyPr wrap="square" rtlCol="0">
            <a:spAutoFit/>
          </a:bodyPr>
          <a:lstStyle/>
          <a:p>
            <a:pPr algn="ctr"/>
            <a:r>
              <a:rPr lang="en-US" b="0" dirty="0"/>
              <a:t>Comparison on PASCAL object detection</a:t>
            </a:r>
          </a:p>
        </p:txBody>
      </p:sp>
    </p:spTree>
    <p:extLst>
      <p:ext uri="{BB962C8B-B14F-4D97-AF65-F5344CB8AC3E}">
        <p14:creationId xmlns:p14="http://schemas.microsoft.com/office/powerpoint/2010/main" val="1341029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FB2-8758-CF4B-B1E3-343587D3D3C1}"/>
              </a:ext>
            </a:extLst>
          </p:cNvPr>
          <p:cNvSpPr>
            <a:spLocks noGrp="1"/>
          </p:cNvSpPr>
          <p:nvPr>
            <p:ph type="title"/>
          </p:nvPr>
        </p:nvSpPr>
        <p:spPr/>
        <p:txBody>
          <a:bodyPr/>
          <a:lstStyle/>
          <a:p>
            <a:r>
              <a:rPr lang="en-US" dirty="0" err="1"/>
              <a:t>SimCLR</a:t>
            </a:r>
            <a:endParaRPr lang="en-US" dirty="0"/>
          </a:p>
        </p:txBody>
      </p:sp>
      <p:pic>
        <p:nvPicPr>
          <p:cNvPr id="6" name="Content Placeholder 5">
            <a:extLst>
              <a:ext uri="{FF2B5EF4-FFF2-40B4-BE49-F238E27FC236}">
                <a16:creationId xmlns:a16="http://schemas.microsoft.com/office/drawing/2014/main" id="{64924B75-B8B9-5B44-B0B2-6B23ECB3BD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701" y="1188867"/>
            <a:ext cx="6195634" cy="4706522"/>
          </a:xfrm>
        </p:spPr>
      </p:pic>
      <p:sp>
        <p:nvSpPr>
          <p:cNvPr id="4" name="Rectangle 3">
            <a:extLst>
              <a:ext uri="{FF2B5EF4-FFF2-40B4-BE49-F238E27FC236}">
                <a16:creationId xmlns:a16="http://schemas.microsoft.com/office/drawing/2014/main" id="{31F85495-0055-BD47-A3A7-C046913D1C05}"/>
              </a:ext>
            </a:extLst>
          </p:cNvPr>
          <p:cNvSpPr/>
          <p:nvPr/>
        </p:nvSpPr>
        <p:spPr>
          <a:xfrm>
            <a:off x="762000" y="6172200"/>
            <a:ext cx="11049000" cy="584775"/>
          </a:xfrm>
          <a:prstGeom prst="rect">
            <a:avLst/>
          </a:prstGeom>
        </p:spPr>
        <p:txBody>
          <a:bodyPr wrap="square">
            <a:spAutoFit/>
          </a:bodyPr>
          <a:lstStyle/>
          <a:p>
            <a:pPr algn="ctr"/>
            <a:r>
              <a:rPr lang="en-US" sz="1600" b="0" dirty="0"/>
              <a:t>T. Chen, S. </a:t>
            </a:r>
            <a:r>
              <a:rPr lang="en-US" sz="1600" b="0" dirty="0" err="1"/>
              <a:t>Kornblith</a:t>
            </a:r>
            <a:r>
              <a:rPr lang="en-US" sz="1600" b="0" dirty="0"/>
              <a:t>, M. </a:t>
            </a:r>
            <a:r>
              <a:rPr lang="en-US" sz="1600" b="0" dirty="0" err="1"/>
              <a:t>Norouzi</a:t>
            </a:r>
            <a:r>
              <a:rPr lang="en-US" sz="1600" b="0" dirty="0"/>
              <a:t>, and G. Hinton. </a:t>
            </a:r>
            <a:r>
              <a:rPr lang="en-US" sz="1600" b="0" dirty="0">
                <a:hlinkClick r:id="rId4"/>
              </a:rPr>
              <a:t>A Simple Framework for Contrastive Learning of Visual Representations</a:t>
            </a:r>
            <a:r>
              <a:rPr lang="en-US" sz="1600" b="0" dirty="0"/>
              <a:t>. ICML 2020</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212A4DC-EAA7-1D40-AFB3-2C5953259F29}"/>
                  </a:ext>
                </a:extLst>
              </p:cNvPr>
              <p:cNvSpPr txBox="1">
                <a:spLocks/>
              </p:cNvSpPr>
              <p:nvPr/>
            </p:nvSpPr>
            <p:spPr bwMode="auto">
              <a:xfrm>
                <a:off x="6705599" y="1371600"/>
                <a:ext cx="4832589"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Instead of memory bank or queue, use large mini-batch size (on cloud TPU)</a:t>
                </a:r>
              </a:p>
              <a:p>
                <a:pPr marL="457200" indent="-457200">
                  <a:buFont typeface="Arial" panose="020B0604020202020204" pitchFamily="34" charset="0"/>
                  <a:buChar char="•"/>
                </a:pPr>
                <a:r>
                  <a:rPr lang="en-US" b="0" kern="0" dirty="0"/>
                  <a:t>Introduce nonlinear </a:t>
                </a:r>
                <a:r>
                  <a:rPr lang="en-US" b="0" i="1" kern="0" dirty="0"/>
                  <a:t>projection</a:t>
                </a:r>
                <a:r>
                  <a:rPr lang="en-US" b="0" kern="0" dirty="0"/>
                  <a:t> (</a:t>
                </a:r>
                <a14:m>
                  <m:oMath xmlns:m="http://schemas.openxmlformats.org/officeDocument/2006/math">
                    <m:r>
                      <a:rPr lang="en-US" b="0" i="1" kern="0" dirty="0" smtClean="0">
                        <a:solidFill>
                          <a:srgbClr val="7030A0"/>
                        </a:solidFill>
                        <a:latin typeface="Cambria Math" panose="02040503050406030204" pitchFamily="18" charset="0"/>
                      </a:rPr>
                      <m:t>𝑔</m:t>
                    </m:r>
                  </m:oMath>
                </a14:m>
                <a:r>
                  <a:rPr lang="en-US" b="0" kern="0" dirty="0"/>
                  <a:t>) between representation (</a:t>
                </a:r>
                <a14:m>
                  <m:oMath xmlns:m="http://schemas.openxmlformats.org/officeDocument/2006/math">
                    <m:r>
                      <a:rPr lang="en-US" b="0" i="1" kern="0" dirty="0" smtClean="0">
                        <a:solidFill>
                          <a:srgbClr val="7030A0"/>
                        </a:solidFill>
                        <a:latin typeface="Cambria Math" panose="02040503050406030204" pitchFamily="18" charset="0"/>
                      </a:rPr>
                      <m:t>h</m:t>
                    </m:r>
                  </m:oMath>
                </a14:m>
                <a:r>
                  <a:rPr lang="en-US" b="0" kern="0" dirty="0"/>
                  <a:t>) and feature used for computing contrastive loss (</a:t>
                </a:r>
                <a14:m>
                  <m:oMath xmlns:m="http://schemas.openxmlformats.org/officeDocument/2006/math">
                    <m:r>
                      <a:rPr lang="en-US" b="0" i="1" kern="0" dirty="0" smtClean="0">
                        <a:solidFill>
                          <a:srgbClr val="7030A0"/>
                        </a:solidFill>
                        <a:latin typeface="Cambria Math" panose="02040503050406030204" pitchFamily="18" charset="0"/>
                      </a:rPr>
                      <m:t>𝑧</m:t>
                    </m:r>
                  </m:oMath>
                </a14:m>
                <a:r>
                  <a:rPr lang="en-US" b="0" kern="0" dirty="0"/>
                  <a:t>)</a:t>
                </a:r>
              </a:p>
            </p:txBody>
          </p:sp>
        </mc:Choice>
        <mc:Fallback xmlns="">
          <p:sp>
            <p:nvSpPr>
              <p:cNvPr id="7" name="Content Placeholder 2">
                <a:extLst>
                  <a:ext uri="{FF2B5EF4-FFF2-40B4-BE49-F238E27FC236}">
                    <a16:creationId xmlns:a16="http://schemas.microsoft.com/office/drawing/2014/main" id="{2212A4DC-EAA7-1D40-AFB3-2C5953259F29}"/>
                  </a:ext>
                </a:extLst>
              </p:cNvPr>
              <p:cNvSpPr txBox="1">
                <a:spLocks noRot="1" noChangeAspect="1" noMove="1" noResize="1" noEditPoints="1" noAdjustHandles="1" noChangeArrowheads="1" noChangeShapeType="1" noTextEdit="1"/>
              </p:cNvSpPr>
              <p:nvPr/>
            </p:nvSpPr>
            <p:spPr bwMode="auto">
              <a:xfrm>
                <a:off x="6705599" y="1371600"/>
                <a:ext cx="4832589" cy="5257800"/>
              </a:xfrm>
              <a:prstGeom prst="rect">
                <a:avLst/>
              </a:prstGeom>
              <a:blipFill>
                <a:blip r:embed="rId5"/>
                <a:stretch>
                  <a:fillRect l="-2362" t="-1449" r="-5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322632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FB2-8758-CF4B-B1E3-343587D3D3C1}"/>
              </a:ext>
            </a:extLst>
          </p:cNvPr>
          <p:cNvSpPr>
            <a:spLocks noGrp="1"/>
          </p:cNvSpPr>
          <p:nvPr>
            <p:ph type="title"/>
          </p:nvPr>
        </p:nvSpPr>
        <p:spPr/>
        <p:txBody>
          <a:bodyPr/>
          <a:lstStyle/>
          <a:p>
            <a:r>
              <a:rPr lang="en-US" dirty="0" err="1"/>
              <a:t>SimCLR</a:t>
            </a:r>
            <a:endParaRPr lang="en-US" dirty="0"/>
          </a:p>
        </p:txBody>
      </p:sp>
      <p:sp>
        <p:nvSpPr>
          <p:cNvPr id="4" name="Rectangle 3">
            <a:extLst>
              <a:ext uri="{FF2B5EF4-FFF2-40B4-BE49-F238E27FC236}">
                <a16:creationId xmlns:a16="http://schemas.microsoft.com/office/drawing/2014/main" id="{31F85495-0055-BD47-A3A7-C046913D1C05}"/>
              </a:ext>
            </a:extLst>
          </p:cNvPr>
          <p:cNvSpPr/>
          <p:nvPr/>
        </p:nvSpPr>
        <p:spPr>
          <a:xfrm>
            <a:off x="762000" y="6172200"/>
            <a:ext cx="11049000" cy="584775"/>
          </a:xfrm>
          <a:prstGeom prst="rect">
            <a:avLst/>
          </a:prstGeom>
        </p:spPr>
        <p:txBody>
          <a:bodyPr wrap="square">
            <a:spAutoFit/>
          </a:bodyPr>
          <a:lstStyle/>
          <a:p>
            <a:pPr algn="ctr"/>
            <a:r>
              <a:rPr lang="en-US" sz="1600" b="0" dirty="0"/>
              <a:t>T. Chen, S. </a:t>
            </a:r>
            <a:r>
              <a:rPr lang="en-US" sz="1600" b="0" dirty="0" err="1"/>
              <a:t>Kornblith</a:t>
            </a:r>
            <a:r>
              <a:rPr lang="en-US" sz="1600" b="0" dirty="0"/>
              <a:t>, M. </a:t>
            </a:r>
            <a:r>
              <a:rPr lang="en-US" sz="1600" b="0" dirty="0" err="1"/>
              <a:t>Norouzi</a:t>
            </a:r>
            <a:r>
              <a:rPr lang="en-US" sz="1600" b="0" dirty="0"/>
              <a:t>, and G. Hinton. </a:t>
            </a:r>
            <a:r>
              <a:rPr lang="en-US" sz="1600" b="0" dirty="0">
                <a:hlinkClick r:id="rId2"/>
              </a:rPr>
              <a:t>A Simple Framework for Contrastive Learning of Visual Representations</a:t>
            </a:r>
            <a:r>
              <a:rPr lang="en-US" sz="1600" b="0" dirty="0"/>
              <a:t>. ICML 2020</a:t>
            </a:r>
          </a:p>
        </p:txBody>
      </p:sp>
      <p:sp>
        <p:nvSpPr>
          <p:cNvPr id="7" name="Content Placeholder 2">
            <a:extLst>
              <a:ext uri="{FF2B5EF4-FFF2-40B4-BE49-F238E27FC236}">
                <a16:creationId xmlns:a16="http://schemas.microsoft.com/office/drawing/2014/main" id="{2212A4DC-EAA7-1D40-AFB3-2C5953259F29}"/>
              </a:ext>
            </a:extLst>
          </p:cNvPr>
          <p:cNvSpPr txBox="1">
            <a:spLocks/>
          </p:cNvSpPr>
          <p:nvPr/>
        </p:nvSpPr>
        <p:spPr bwMode="auto">
          <a:xfrm>
            <a:off x="914400" y="914400"/>
            <a:ext cx="10134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Performed extensive ablation study of data augmentations</a:t>
            </a:r>
          </a:p>
          <a:p>
            <a:pPr marL="457200" indent="-457200">
              <a:buFont typeface="Arial" panose="020B0604020202020204" pitchFamily="34" charset="0"/>
              <a:buChar char="•"/>
            </a:pPr>
            <a:r>
              <a:rPr lang="en-US" b="0" kern="0" dirty="0"/>
              <a:t>Found that composing multiple augmentations gives the best results </a:t>
            </a:r>
          </a:p>
        </p:txBody>
      </p:sp>
      <p:pic>
        <p:nvPicPr>
          <p:cNvPr id="9" name="Picture 8">
            <a:extLst>
              <a:ext uri="{FF2B5EF4-FFF2-40B4-BE49-F238E27FC236}">
                <a16:creationId xmlns:a16="http://schemas.microsoft.com/office/drawing/2014/main" id="{EFB4A02D-2E6A-C149-A7F9-B0BB89657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2503920"/>
            <a:ext cx="7240189" cy="3592080"/>
          </a:xfrm>
          <a:prstGeom prst="rect">
            <a:avLst/>
          </a:prstGeom>
        </p:spPr>
      </p:pic>
      <p:pic>
        <p:nvPicPr>
          <p:cNvPr id="11" name="Picture 10">
            <a:extLst>
              <a:ext uri="{FF2B5EF4-FFF2-40B4-BE49-F238E27FC236}">
                <a16:creationId xmlns:a16="http://schemas.microsoft.com/office/drawing/2014/main" id="{78B8F30F-602B-1041-88CE-CE8C7D597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2503920"/>
            <a:ext cx="4026416" cy="3592080"/>
          </a:xfrm>
          <a:prstGeom prst="rect">
            <a:avLst/>
          </a:prstGeom>
        </p:spPr>
      </p:pic>
    </p:spTree>
    <p:extLst>
      <p:ext uri="{BB962C8B-B14F-4D97-AF65-F5344CB8AC3E}">
        <p14:creationId xmlns:p14="http://schemas.microsoft.com/office/powerpoint/2010/main" val="397892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FB2-8758-CF4B-B1E3-343587D3D3C1}"/>
              </a:ext>
            </a:extLst>
          </p:cNvPr>
          <p:cNvSpPr>
            <a:spLocks noGrp="1"/>
          </p:cNvSpPr>
          <p:nvPr>
            <p:ph type="title"/>
          </p:nvPr>
        </p:nvSpPr>
        <p:spPr/>
        <p:txBody>
          <a:bodyPr/>
          <a:lstStyle/>
          <a:p>
            <a:r>
              <a:rPr lang="en-US" dirty="0" err="1"/>
              <a:t>SimCLR</a:t>
            </a:r>
            <a:r>
              <a:rPr lang="en-US" dirty="0"/>
              <a:t>: Evaluation</a:t>
            </a:r>
          </a:p>
        </p:txBody>
      </p:sp>
      <p:sp>
        <p:nvSpPr>
          <p:cNvPr id="4" name="Rectangle 3">
            <a:extLst>
              <a:ext uri="{FF2B5EF4-FFF2-40B4-BE49-F238E27FC236}">
                <a16:creationId xmlns:a16="http://schemas.microsoft.com/office/drawing/2014/main" id="{31F85495-0055-BD47-A3A7-C046913D1C05}"/>
              </a:ext>
            </a:extLst>
          </p:cNvPr>
          <p:cNvSpPr/>
          <p:nvPr/>
        </p:nvSpPr>
        <p:spPr>
          <a:xfrm>
            <a:off x="762000" y="6172200"/>
            <a:ext cx="11049000" cy="584775"/>
          </a:xfrm>
          <a:prstGeom prst="rect">
            <a:avLst/>
          </a:prstGeom>
        </p:spPr>
        <p:txBody>
          <a:bodyPr wrap="square">
            <a:spAutoFit/>
          </a:bodyPr>
          <a:lstStyle/>
          <a:p>
            <a:pPr algn="ctr"/>
            <a:r>
              <a:rPr lang="en-US" sz="1600" b="0" dirty="0"/>
              <a:t>T. Chen, S. </a:t>
            </a:r>
            <a:r>
              <a:rPr lang="en-US" sz="1600" b="0" dirty="0" err="1"/>
              <a:t>Kornblith</a:t>
            </a:r>
            <a:r>
              <a:rPr lang="en-US" sz="1600" b="0" dirty="0"/>
              <a:t>, M. </a:t>
            </a:r>
            <a:r>
              <a:rPr lang="en-US" sz="1600" b="0" dirty="0" err="1"/>
              <a:t>Norouzi</a:t>
            </a:r>
            <a:r>
              <a:rPr lang="en-US" sz="1600" b="0" dirty="0"/>
              <a:t>, and G. Hinton. </a:t>
            </a:r>
            <a:r>
              <a:rPr lang="en-US" sz="1600" b="0" dirty="0">
                <a:hlinkClick r:id="rId2"/>
              </a:rPr>
              <a:t>A Simple Framework for Contrastive Learning of Visual Representations</a:t>
            </a:r>
            <a:r>
              <a:rPr lang="en-US" sz="1600" b="0" dirty="0"/>
              <a:t>. ICML 2020</a:t>
            </a:r>
          </a:p>
        </p:txBody>
      </p:sp>
      <p:pic>
        <p:nvPicPr>
          <p:cNvPr id="9" name="Picture 8">
            <a:extLst>
              <a:ext uri="{FF2B5EF4-FFF2-40B4-BE49-F238E27FC236}">
                <a16:creationId xmlns:a16="http://schemas.microsoft.com/office/drawing/2014/main" id="{38427FB8-4EAB-BD40-B061-1A7C2810F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990600"/>
            <a:ext cx="6172200" cy="4473500"/>
          </a:xfrm>
          <a:prstGeom prst="rect">
            <a:avLst/>
          </a:prstGeom>
        </p:spPr>
      </p:pic>
      <p:sp>
        <p:nvSpPr>
          <p:cNvPr id="3" name="TextBox 2">
            <a:extLst>
              <a:ext uri="{FF2B5EF4-FFF2-40B4-BE49-F238E27FC236}">
                <a16:creationId xmlns:a16="http://schemas.microsoft.com/office/drawing/2014/main" id="{D278CBEF-B2F6-B44E-9945-A3769A0D783A}"/>
              </a:ext>
            </a:extLst>
          </p:cNvPr>
          <p:cNvSpPr txBox="1"/>
          <p:nvPr/>
        </p:nvSpPr>
        <p:spPr>
          <a:xfrm>
            <a:off x="4443501" y="5486400"/>
            <a:ext cx="3405099" cy="461665"/>
          </a:xfrm>
          <a:prstGeom prst="rect">
            <a:avLst/>
          </a:prstGeom>
          <a:noFill/>
        </p:spPr>
        <p:txBody>
          <a:bodyPr wrap="none" rtlCol="0">
            <a:spAutoFit/>
          </a:bodyPr>
          <a:lstStyle/>
          <a:p>
            <a:r>
              <a:rPr lang="en-US" b="0" dirty="0"/>
              <a:t>No detection evaluation</a:t>
            </a:r>
          </a:p>
        </p:txBody>
      </p:sp>
    </p:spTree>
    <p:extLst>
      <p:ext uri="{BB962C8B-B14F-4D97-AF65-F5344CB8AC3E}">
        <p14:creationId xmlns:p14="http://schemas.microsoft.com/office/powerpoint/2010/main" val="61195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DDCE4-3333-7B42-9CFD-B80C46DCE7B5}"/>
              </a:ext>
            </a:extLst>
          </p:cNvPr>
          <p:cNvSpPr>
            <a:spLocks noGrp="1"/>
          </p:cNvSpPr>
          <p:nvPr>
            <p:ph type="title"/>
          </p:nvPr>
        </p:nvSpPr>
        <p:spPr/>
        <p:txBody>
          <a:bodyPr/>
          <a:lstStyle/>
          <a:p>
            <a:r>
              <a:rPr lang="en-US" dirty="0"/>
              <a:t>Why do contrastive methods work?</a:t>
            </a:r>
          </a:p>
        </p:txBody>
      </p:sp>
      <p:sp>
        <p:nvSpPr>
          <p:cNvPr id="3" name="Content Placeholder 2">
            <a:extLst>
              <a:ext uri="{FF2B5EF4-FFF2-40B4-BE49-F238E27FC236}">
                <a16:creationId xmlns:a16="http://schemas.microsoft.com/office/drawing/2014/main" id="{FFBD345D-A6FD-0446-AFCD-EAACC10F309D}"/>
              </a:ext>
            </a:extLst>
          </p:cNvPr>
          <p:cNvSpPr>
            <a:spLocks noGrp="1"/>
          </p:cNvSpPr>
          <p:nvPr>
            <p:ph idx="1"/>
          </p:nvPr>
        </p:nvSpPr>
        <p:spPr/>
        <p:txBody>
          <a:bodyPr/>
          <a:lstStyle/>
          <a:p>
            <a:pPr marL="457200" indent="-457200">
              <a:buFont typeface="Arial" panose="020B0604020202020204" pitchFamily="34" charset="0"/>
              <a:buChar char="•"/>
            </a:pPr>
            <a:r>
              <a:rPr lang="en-US" dirty="0"/>
              <a:t>L2 normalization of features (before computing dot product to estimate similarity) is important (</a:t>
            </a:r>
            <a:r>
              <a:rPr lang="en-US" dirty="0">
                <a:hlinkClick r:id="rId2"/>
              </a:rPr>
              <a:t>Wang and Isola</a:t>
            </a:r>
            <a:r>
              <a:rPr lang="en-US" dirty="0"/>
              <a:t>, 2020)</a:t>
            </a:r>
          </a:p>
          <a:p>
            <a:pPr marL="457200" indent="-457200">
              <a:buFont typeface="Arial" panose="020B0604020202020204" pitchFamily="34" charset="0"/>
              <a:buChar char="•"/>
            </a:pPr>
            <a:r>
              <a:rPr lang="en-US" dirty="0"/>
              <a:t>The essential property of the loss is enforcing closeness of positive features while maximizing uniformity of the distribution of normalized features over the hypersphere (</a:t>
            </a:r>
            <a:r>
              <a:rPr lang="en-US" dirty="0">
                <a:hlinkClick r:id="rId2"/>
              </a:rPr>
              <a:t>Wang and Isola</a:t>
            </a:r>
            <a:r>
              <a:rPr lang="en-US" dirty="0"/>
              <a:t>, 2020)</a:t>
            </a:r>
          </a:p>
          <a:p>
            <a:pPr marL="457200" indent="-457200">
              <a:buFont typeface="Arial" panose="020B0604020202020204" pitchFamily="34" charset="0"/>
              <a:buChar char="•"/>
            </a:pPr>
            <a:r>
              <a:rPr lang="en-US" dirty="0"/>
              <a:t>The choice of data augmentation operations or transformations between two positive “views” is also important and needs further study (</a:t>
            </a:r>
            <a:r>
              <a:rPr lang="en-US" dirty="0">
                <a:hlinkClick r:id="rId3"/>
              </a:rPr>
              <a:t>Tian et al.</a:t>
            </a:r>
            <a:r>
              <a:rPr lang="en-US" dirty="0"/>
              <a:t>, 2020)</a:t>
            </a:r>
          </a:p>
        </p:txBody>
      </p:sp>
    </p:spTree>
    <p:extLst>
      <p:ext uri="{BB962C8B-B14F-4D97-AF65-F5344CB8AC3E}">
        <p14:creationId xmlns:p14="http://schemas.microsoft.com/office/powerpoint/2010/main" val="119631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4C99-89C2-C141-B741-F40234438FD5}"/>
              </a:ext>
            </a:extLst>
          </p:cNvPr>
          <p:cNvSpPr>
            <a:spLocks noGrp="1"/>
          </p:cNvSpPr>
          <p:nvPr>
            <p:ph type="title"/>
          </p:nvPr>
        </p:nvSpPr>
        <p:spPr/>
        <p:txBody>
          <a:bodyPr/>
          <a:lstStyle/>
          <a:p>
            <a:r>
              <a:rPr lang="en-US" dirty="0"/>
              <a:t>Non-contrastive methods</a:t>
            </a:r>
          </a:p>
        </p:txBody>
      </p:sp>
      <p:sp>
        <p:nvSpPr>
          <p:cNvPr id="3" name="Content Placeholder 2">
            <a:extLst>
              <a:ext uri="{FF2B5EF4-FFF2-40B4-BE49-F238E27FC236}">
                <a16:creationId xmlns:a16="http://schemas.microsoft.com/office/drawing/2014/main" id="{6520EE66-0748-C24D-A4D7-2FC33DBF31D4}"/>
              </a:ext>
            </a:extLst>
          </p:cNvPr>
          <p:cNvSpPr>
            <a:spLocks noGrp="1"/>
          </p:cNvSpPr>
          <p:nvPr>
            <p:ph idx="1"/>
          </p:nvPr>
        </p:nvSpPr>
        <p:spPr/>
        <p:txBody>
          <a:bodyPr/>
          <a:lstStyle/>
          <a:p>
            <a:pPr marL="457200" indent="-457200">
              <a:buFont typeface="Arial" panose="020B0604020202020204" pitchFamily="34" charset="0"/>
              <a:buChar char="•"/>
            </a:pPr>
            <a:r>
              <a:rPr lang="en-US" dirty="0"/>
              <a:t>Extract representations from two transformed versions of </a:t>
            </a:r>
            <a:br>
              <a:rPr lang="en-US" dirty="0"/>
            </a:br>
            <a:r>
              <a:rPr lang="en-US" dirty="0"/>
              <a:t>a data point, encourage these representations to be similar</a:t>
            </a:r>
          </a:p>
          <a:p>
            <a:pPr marL="857250" lvl="1" indent="-457200">
              <a:buFont typeface="Arial" panose="020B0604020202020204" pitchFamily="34" charset="0"/>
              <a:buChar char="•"/>
            </a:pPr>
            <a:r>
              <a:rPr lang="en-US" sz="2400" b="1" dirty="0"/>
              <a:t>Contrastive methods</a:t>
            </a:r>
            <a:r>
              <a:rPr lang="en-US" sz="2400" dirty="0"/>
              <a:t>: train using both positive (similar) and negative (dissimilar) pairs</a:t>
            </a:r>
          </a:p>
          <a:p>
            <a:pPr marL="1257300" lvl="2" indent="-457200">
              <a:buFont typeface="Arial" panose="020B0604020202020204" pitchFamily="34" charset="0"/>
              <a:buChar char="•"/>
            </a:pPr>
            <a:r>
              <a:rPr lang="en-US" sz="2200" dirty="0"/>
              <a:t>Key challenge: sampling of negative pairs</a:t>
            </a:r>
          </a:p>
          <a:p>
            <a:pPr marL="857250" lvl="1" indent="-457200">
              <a:buFont typeface="Arial" panose="020B0604020202020204" pitchFamily="34" charset="0"/>
              <a:buChar char="•"/>
            </a:pPr>
            <a:r>
              <a:rPr lang="en-US" sz="2400" b="1" dirty="0"/>
              <a:t>Non-contrastive methods</a:t>
            </a:r>
            <a:r>
              <a:rPr lang="en-US" sz="2400" dirty="0"/>
              <a:t>: train with only positive examples</a:t>
            </a:r>
          </a:p>
          <a:p>
            <a:pPr marL="1257300" lvl="2" indent="-457200">
              <a:buFont typeface="Arial" panose="020B0604020202020204" pitchFamily="34" charset="0"/>
              <a:buChar char="•"/>
            </a:pPr>
            <a:r>
              <a:rPr lang="en-US" sz="2200" dirty="0"/>
              <a:t>Key challenge: avoiding degenerate solutions (all representations collapsing to constant output value)</a:t>
            </a:r>
          </a:p>
          <a:p>
            <a:endParaRPr lang="en-US" dirty="0"/>
          </a:p>
        </p:txBody>
      </p:sp>
      <p:sp>
        <p:nvSpPr>
          <p:cNvPr id="12" name="TextBox 11">
            <a:extLst>
              <a:ext uri="{FF2B5EF4-FFF2-40B4-BE49-F238E27FC236}">
                <a16:creationId xmlns:a16="http://schemas.microsoft.com/office/drawing/2014/main" id="{622FEB49-3737-4246-A106-59BD164B7862}"/>
              </a:ext>
            </a:extLst>
          </p:cNvPr>
          <p:cNvSpPr txBox="1"/>
          <p:nvPr/>
        </p:nvSpPr>
        <p:spPr>
          <a:xfrm>
            <a:off x="10712364" y="6550223"/>
            <a:ext cx="1479636" cy="307777"/>
          </a:xfrm>
          <a:prstGeom prst="rect">
            <a:avLst/>
          </a:prstGeom>
          <a:noFill/>
        </p:spPr>
        <p:txBody>
          <a:bodyPr wrap="none" rtlCol="0">
            <a:spAutoFit/>
          </a:bodyPr>
          <a:lstStyle/>
          <a:p>
            <a:r>
              <a:rPr lang="en-US" sz="1400" b="0" dirty="0"/>
              <a:t>Source: A. </a:t>
            </a:r>
            <a:r>
              <a:rPr lang="en-US" sz="1400" b="0" dirty="0" err="1"/>
              <a:t>Efros</a:t>
            </a:r>
            <a:endParaRPr lang="en-US" sz="1400" b="0" dirty="0"/>
          </a:p>
        </p:txBody>
      </p:sp>
      <p:grpSp>
        <p:nvGrpSpPr>
          <p:cNvPr id="21" name="Group 20">
            <a:extLst>
              <a:ext uri="{FF2B5EF4-FFF2-40B4-BE49-F238E27FC236}">
                <a16:creationId xmlns:a16="http://schemas.microsoft.com/office/drawing/2014/main" id="{A21FC26A-E952-9C47-85FC-D3A975B2F2B8}"/>
              </a:ext>
            </a:extLst>
          </p:cNvPr>
          <p:cNvGrpSpPr/>
          <p:nvPr/>
        </p:nvGrpSpPr>
        <p:grpSpPr>
          <a:xfrm>
            <a:off x="2209798" y="4931683"/>
            <a:ext cx="7924802" cy="1240517"/>
            <a:chOff x="3429000" y="4989287"/>
            <a:chExt cx="7924802" cy="1240517"/>
          </a:xfrm>
        </p:grpSpPr>
        <p:sp>
          <p:nvSpPr>
            <p:cNvPr id="22" name="Rectangle 21">
              <a:extLst>
                <a:ext uri="{FF2B5EF4-FFF2-40B4-BE49-F238E27FC236}">
                  <a16:creationId xmlns:a16="http://schemas.microsoft.com/office/drawing/2014/main" id="{8AE4BBB8-7C0E-014D-BCD6-008FC1523300}"/>
                </a:ext>
              </a:extLst>
            </p:cNvPr>
            <p:cNvSpPr/>
            <p:nvPr/>
          </p:nvSpPr>
          <p:spPr>
            <a:xfrm>
              <a:off x="9666515" y="4989287"/>
              <a:ext cx="1687287" cy="11829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srgbClr val="FF0000"/>
                  </a:solidFill>
                  <a:latin typeface="Arial"/>
                  <a:cs typeface="Arial"/>
                </a:rPr>
                <a:t>Similarity score</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7D1E222-9D09-9E44-B4A7-2D81D54E1C8F}"/>
                    </a:ext>
                  </a:extLst>
                </p:cNvPr>
                <p:cNvSpPr/>
                <p:nvPr/>
              </p:nvSpPr>
              <p:spPr>
                <a:xfrm>
                  <a:off x="3429000" y="4989287"/>
                  <a:ext cx="1714542" cy="4753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𝑇</m:t>
                      </m:r>
                      <m:r>
                        <a:rPr lang="en-US" sz="2167" i="1" dirty="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smtClean="0">
                          <a:solidFill>
                            <a:prstClr val="black"/>
                          </a:solidFill>
                          <a:latin typeface="Cambria Math" panose="02040503050406030204" pitchFamily="18" charset="0"/>
                          <a:cs typeface="Arial"/>
                        </a:rPr>
                        <m:t>)</m:t>
                      </m:r>
                    </m:oMath>
                  </a14:m>
                  <a:endParaRPr lang="en-US" sz="2167" i="1" baseline="-25000" dirty="0">
                    <a:solidFill>
                      <a:prstClr val="black"/>
                    </a:solidFill>
                    <a:latin typeface="Arial"/>
                    <a:cs typeface="Arial"/>
                  </a:endParaRPr>
                </a:p>
              </p:txBody>
            </p:sp>
          </mc:Choice>
          <mc:Fallback xmlns="">
            <p:sp>
              <p:nvSpPr>
                <p:cNvPr id="23" name="Rectangle 22">
                  <a:extLst>
                    <a:ext uri="{FF2B5EF4-FFF2-40B4-BE49-F238E27FC236}">
                      <a16:creationId xmlns:a16="http://schemas.microsoft.com/office/drawing/2014/main" id="{17D1E222-9D09-9E44-B4A7-2D81D54E1C8F}"/>
                    </a:ext>
                  </a:extLst>
                </p:cNvPr>
                <p:cNvSpPr>
                  <a:spLocks noRot="1" noChangeAspect="1" noMove="1" noResize="1" noEditPoints="1" noAdjustHandles="1" noChangeArrowheads="1" noChangeShapeType="1" noTextEdit="1"/>
                </p:cNvSpPr>
                <p:nvPr/>
              </p:nvSpPr>
              <p:spPr>
                <a:xfrm>
                  <a:off x="3429000" y="4989287"/>
                  <a:ext cx="1714542" cy="475341"/>
                </a:xfrm>
                <a:prstGeom prst="rect">
                  <a:avLst/>
                </a:prstGeom>
                <a:blipFill>
                  <a:blip r:embed="rId2"/>
                  <a:stretch>
                    <a:fillRect b="-11905"/>
                  </a:stretch>
                </a:blipFill>
                <a:ln w="38100">
                  <a:solidFill>
                    <a:schemeClr val="tx1"/>
                  </a:solidFill>
                </a:ln>
              </p:spPr>
              <p:txBody>
                <a:bodyPr/>
                <a:lstStyle/>
                <a:p>
                  <a:r>
                    <a:rPr lang="en-US">
                      <a:noFill/>
                    </a:rPr>
                    <a:t> </a:t>
                  </a:r>
                </a:p>
              </p:txBody>
            </p:sp>
          </mc:Fallback>
        </mc:AlternateContent>
        <p:sp>
          <p:nvSpPr>
            <p:cNvPr id="24" name="Rectangle 23">
              <a:extLst>
                <a:ext uri="{FF2B5EF4-FFF2-40B4-BE49-F238E27FC236}">
                  <a16:creationId xmlns:a16="http://schemas.microsoft.com/office/drawing/2014/main" id="{A8855495-1EE6-444C-9E07-BA65C2549763}"/>
                </a:ext>
              </a:extLst>
            </p:cNvPr>
            <p:cNvSpPr/>
            <p:nvPr/>
          </p:nvSpPr>
          <p:spPr>
            <a:xfrm>
              <a:off x="5926173" y="4989287"/>
              <a:ext cx="2920187" cy="57694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cxnSp>
          <p:nvCxnSpPr>
            <p:cNvPr id="25" name="Straight Arrow Connector 24">
              <a:extLst>
                <a:ext uri="{FF2B5EF4-FFF2-40B4-BE49-F238E27FC236}">
                  <a16:creationId xmlns:a16="http://schemas.microsoft.com/office/drawing/2014/main" id="{537D0A2C-FEA8-F744-AE2A-151A9A161714}"/>
                </a:ext>
              </a:extLst>
            </p:cNvPr>
            <p:cNvCxnSpPr>
              <a:cxnSpLocks/>
              <a:stCxn id="24" idx="3"/>
            </p:cNvCxnSpPr>
            <p:nvPr/>
          </p:nvCxnSpPr>
          <p:spPr>
            <a:xfrm>
              <a:off x="8846360" y="5277758"/>
              <a:ext cx="792901" cy="2993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A620B01-28FE-DF49-B961-3587A96A6163}"/>
                    </a:ext>
                  </a:extLst>
                </p:cNvPr>
                <p:cNvSpPr/>
                <p:nvPr/>
              </p:nvSpPr>
              <p:spPr>
                <a:xfrm>
                  <a:off x="3429002" y="5696859"/>
                  <a:ext cx="1714542" cy="4753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rPr>
                        <m:t>𝑇</m:t>
                      </m:r>
                      <m:r>
                        <a:rPr lang="en-US" sz="2167" b="1" i="1" dirty="0" smtClean="0">
                          <a:solidFill>
                            <a:srgbClr val="FF0000"/>
                          </a:solidFill>
                          <a:latin typeface="Cambria Math" panose="02040503050406030204" pitchFamily="18" charset="0"/>
                        </a:rPr>
                        <m:t>′</m:t>
                      </m:r>
                      <m:r>
                        <a:rPr lang="en-US" sz="2167" i="1" dirty="0" smtClean="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a:solidFill>
                            <a:prstClr val="black"/>
                          </a:solidFill>
                          <a:latin typeface="Cambria Math" panose="02040503050406030204" pitchFamily="18" charset="0"/>
                          <a:cs typeface="Arial"/>
                        </a:rPr>
                        <m:t>)</m:t>
                      </m:r>
                    </m:oMath>
                  </a14:m>
                  <a:endParaRPr lang="en-US" sz="2167" baseline="-25000" dirty="0">
                    <a:solidFill>
                      <a:prstClr val="black"/>
                    </a:solidFill>
                    <a:latin typeface="Arial"/>
                    <a:cs typeface="Arial"/>
                  </a:endParaRPr>
                </a:p>
              </p:txBody>
            </p:sp>
          </mc:Choice>
          <mc:Fallback xmlns="">
            <p:sp>
              <p:nvSpPr>
                <p:cNvPr id="26" name="Rectangle 25">
                  <a:extLst>
                    <a:ext uri="{FF2B5EF4-FFF2-40B4-BE49-F238E27FC236}">
                      <a16:creationId xmlns:a16="http://schemas.microsoft.com/office/drawing/2014/main" id="{7A620B01-28FE-DF49-B961-3587A96A6163}"/>
                    </a:ext>
                  </a:extLst>
                </p:cNvPr>
                <p:cNvSpPr>
                  <a:spLocks noRot="1" noChangeAspect="1" noMove="1" noResize="1" noEditPoints="1" noAdjustHandles="1" noChangeArrowheads="1" noChangeShapeType="1" noTextEdit="1"/>
                </p:cNvSpPr>
                <p:nvPr/>
              </p:nvSpPr>
              <p:spPr>
                <a:xfrm>
                  <a:off x="3429002" y="5696859"/>
                  <a:ext cx="1714542" cy="475341"/>
                </a:xfrm>
                <a:prstGeom prst="rect">
                  <a:avLst/>
                </a:prstGeom>
                <a:blipFill>
                  <a:blip r:embed="rId3"/>
                  <a:stretch>
                    <a:fillRect b="-14634"/>
                  </a:stretch>
                </a:blipFill>
                <a:ln w="38100">
                  <a:solidFill>
                    <a:schemeClr val="tx1"/>
                  </a:solid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5291652-6E67-324E-B822-6E04FFAAA9BB}"/>
                </a:ext>
              </a:extLst>
            </p:cNvPr>
            <p:cNvCxnSpPr/>
            <p:nvPr/>
          </p:nvCxnSpPr>
          <p:spPr>
            <a:xfrm>
              <a:off x="5154433" y="5946316"/>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0AB0E3-B3EC-AD4C-A775-E086AED2C928}"/>
                </a:ext>
              </a:extLst>
            </p:cNvPr>
            <p:cNvCxnSpPr/>
            <p:nvPr/>
          </p:nvCxnSpPr>
          <p:spPr>
            <a:xfrm>
              <a:off x="5176206" y="5249631"/>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07D3295-DDFA-2B4A-96EA-998DAE9CCCAE}"/>
                </a:ext>
              </a:extLst>
            </p:cNvPr>
            <p:cNvSpPr/>
            <p:nvPr/>
          </p:nvSpPr>
          <p:spPr>
            <a:xfrm>
              <a:off x="5926173" y="5652863"/>
              <a:ext cx="2920187" cy="57694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cxnSp>
          <p:nvCxnSpPr>
            <p:cNvPr id="30" name="Straight Arrow Connector 29">
              <a:extLst>
                <a:ext uri="{FF2B5EF4-FFF2-40B4-BE49-F238E27FC236}">
                  <a16:creationId xmlns:a16="http://schemas.microsoft.com/office/drawing/2014/main" id="{4BE4B80F-AACE-3C43-A1CA-0C1119B1CC67}"/>
                </a:ext>
              </a:extLst>
            </p:cNvPr>
            <p:cNvCxnSpPr>
              <a:cxnSpLocks/>
              <a:stCxn id="29" idx="3"/>
            </p:cNvCxnSpPr>
            <p:nvPr/>
          </p:nvCxnSpPr>
          <p:spPr>
            <a:xfrm flipV="1">
              <a:off x="8846360" y="5696859"/>
              <a:ext cx="792901" cy="2444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65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1E9B2-BC6C-794E-88B2-CA74EE42AC5A}"/>
              </a:ext>
            </a:extLst>
          </p:cNvPr>
          <p:cNvSpPr>
            <a:spLocks noGrp="1"/>
          </p:cNvSpPr>
          <p:nvPr>
            <p:ph type="title"/>
          </p:nvPr>
        </p:nvSpPr>
        <p:spPr/>
        <p:txBody>
          <a:bodyPr/>
          <a:lstStyle/>
          <a:p>
            <a:r>
              <a:rPr lang="en-US" dirty="0"/>
              <a:t>BYOL</a:t>
            </a:r>
          </a:p>
        </p:txBody>
      </p:sp>
      <p:sp>
        <p:nvSpPr>
          <p:cNvPr id="4" name="Rectangle 3">
            <a:extLst>
              <a:ext uri="{FF2B5EF4-FFF2-40B4-BE49-F238E27FC236}">
                <a16:creationId xmlns:a16="http://schemas.microsoft.com/office/drawing/2014/main" id="{5204701B-CFF7-014C-A16D-0F557696F2C8}"/>
              </a:ext>
            </a:extLst>
          </p:cNvPr>
          <p:cNvSpPr/>
          <p:nvPr/>
        </p:nvSpPr>
        <p:spPr>
          <a:xfrm>
            <a:off x="1219200" y="6443246"/>
            <a:ext cx="9753600" cy="338554"/>
          </a:xfrm>
          <a:prstGeom prst="rect">
            <a:avLst/>
          </a:prstGeom>
        </p:spPr>
        <p:txBody>
          <a:bodyPr wrap="square">
            <a:spAutoFit/>
          </a:bodyPr>
          <a:lstStyle/>
          <a:p>
            <a:r>
              <a:rPr lang="en-US" sz="1600" b="0" dirty="0"/>
              <a:t>J.-B. Grill et al. </a:t>
            </a:r>
            <a:r>
              <a:rPr lang="en-US" sz="1600" b="0" dirty="0">
                <a:hlinkClick r:id="rId2"/>
              </a:rPr>
              <a:t>Bootstrap Your Own Latent A New Approach to Self-Supervised Learning</a:t>
            </a:r>
            <a:r>
              <a:rPr lang="en-US" sz="1600" b="0" dirty="0"/>
              <a:t>. </a:t>
            </a:r>
            <a:r>
              <a:rPr lang="en-US" sz="1600" b="0" dirty="0" err="1"/>
              <a:t>NeurIPS</a:t>
            </a:r>
            <a:r>
              <a:rPr lang="en-US" sz="1600" b="0" dirty="0"/>
              <a:t> 2020 </a:t>
            </a:r>
          </a:p>
        </p:txBody>
      </p:sp>
      <p:pic>
        <p:nvPicPr>
          <p:cNvPr id="7" name="Content Placeholder 5">
            <a:extLst>
              <a:ext uri="{FF2B5EF4-FFF2-40B4-BE49-F238E27FC236}">
                <a16:creationId xmlns:a16="http://schemas.microsoft.com/office/drawing/2014/main" id="{FC368DC4-AF38-AB4A-8878-D906DB22F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828800" y="2743002"/>
            <a:ext cx="8610600" cy="3733998"/>
          </a:xfrm>
          <a:prstGeom prst="rect">
            <a:avLst/>
          </a:prstGeom>
          <a:noFill/>
          <a:ln w="9525">
            <a:noFill/>
            <a:miter lim="800000"/>
            <a:headEnd/>
            <a:tailEnd/>
          </a:ln>
        </p:spPr>
      </p:pic>
      <p:sp>
        <p:nvSpPr>
          <p:cNvPr id="3" name="Content Placeholder 2">
            <a:extLst>
              <a:ext uri="{FF2B5EF4-FFF2-40B4-BE49-F238E27FC236}">
                <a16:creationId xmlns:a16="http://schemas.microsoft.com/office/drawing/2014/main" id="{6EF48337-468A-ED41-BCEA-605BD91555F0}"/>
              </a:ext>
            </a:extLst>
          </p:cNvPr>
          <p:cNvSpPr>
            <a:spLocks noGrp="1"/>
          </p:cNvSpPr>
          <p:nvPr>
            <p:ph idx="1"/>
          </p:nvPr>
        </p:nvSpPr>
        <p:spPr>
          <a:xfrm>
            <a:off x="228600" y="990600"/>
            <a:ext cx="11734800" cy="5257800"/>
          </a:xfrm>
        </p:spPr>
        <p:txBody>
          <a:bodyPr/>
          <a:lstStyle/>
          <a:p>
            <a:pPr marL="457200" indent="-457200">
              <a:buFont typeface="Arial" panose="020B0604020202020204" pitchFamily="34" charset="0"/>
              <a:buChar char="•"/>
            </a:pPr>
            <a:r>
              <a:rPr lang="en-US" i="1" dirty="0"/>
              <a:t>Online</a:t>
            </a:r>
            <a:r>
              <a:rPr lang="en-US" dirty="0"/>
              <a:t> </a:t>
            </a:r>
            <a:r>
              <a:rPr lang="en-US" i="1" dirty="0"/>
              <a:t>branch</a:t>
            </a:r>
            <a:r>
              <a:rPr lang="en-US" dirty="0"/>
              <a:t> uses projection like </a:t>
            </a:r>
            <a:r>
              <a:rPr lang="en-US" dirty="0" err="1"/>
              <a:t>SimCLR</a:t>
            </a:r>
            <a:r>
              <a:rPr lang="en-US" dirty="0"/>
              <a:t>, plus an additional prediction head to predict the target representation</a:t>
            </a:r>
            <a:endParaRPr lang="en-US" i="1" dirty="0"/>
          </a:p>
          <a:p>
            <a:pPr marL="457200" indent="-457200">
              <a:buFont typeface="Arial" panose="020B0604020202020204" pitchFamily="34" charset="0"/>
              <a:buChar char="•"/>
            </a:pPr>
            <a:r>
              <a:rPr lang="en-US" i="1" dirty="0"/>
              <a:t>Target</a:t>
            </a:r>
            <a:r>
              <a:rPr lang="en-US" dirty="0"/>
              <a:t> </a:t>
            </a:r>
            <a:r>
              <a:rPr lang="en-US" i="1" dirty="0"/>
              <a:t>branch</a:t>
            </a:r>
            <a:r>
              <a:rPr lang="en-US" dirty="0"/>
              <a:t> uses momentum encoder, but there is no need for queue of negative examples</a:t>
            </a:r>
          </a:p>
        </p:txBody>
      </p:sp>
    </p:spTree>
    <p:extLst>
      <p:ext uri="{BB962C8B-B14F-4D97-AF65-F5344CB8AC3E}">
        <p14:creationId xmlns:p14="http://schemas.microsoft.com/office/powerpoint/2010/main" val="3513820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1E9B2-BC6C-794E-88B2-CA74EE42AC5A}"/>
              </a:ext>
            </a:extLst>
          </p:cNvPr>
          <p:cNvSpPr>
            <a:spLocks noGrp="1"/>
          </p:cNvSpPr>
          <p:nvPr>
            <p:ph type="title"/>
          </p:nvPr>
        </p:nvSpPr>
        <p:spPr/>
        <p:txBody>
          <a:bodyPr/>
          <a:lstStyle/>
          <a:p>
            <a:r>
              <a:rPr lang="en-US" dirty="0"/>
              <a:t>BYOL: Evaluation</a:t>
            </a:r>
          </a:p>
        </p:txBody>
      </p:sp>
      <p:pic>
        <p:nvPicPr>
          <p:cNvPr id="8" name="Picture 7">
            <a:extLst>
              <a:ext uri="{FF2B5EF4-FFF2-40B4-BE49-F238E27FC236}">
                <a16:creationId xmlns:a16="http://schemas.microsoft.com/office/drawing/2014/main" id="{121F9DD2-1781-2E48-89A5-3D0B02E7D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268" y="914400"/>
            <a:ext cx="5499463" cy="5868329"/>
          </a:xfrm>
          <a:prstGeom prst="rect">
            <a:avLst/>
          </a:prstGeom>
        </p:spPr>
      </p:pic>
    </p:spTree>
    <p:extLst>
      <p:ext uri="{BB962C8B-B14F-4D97-AF65-F5344CB8AC3E}">
        <p14:creationId xmlns:p14="http://schemas.microsoft.com/office/powerpoint/2010/main" val="4216180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FC8D-34A4-1544-BB6B-77990B30EC62}"/>
              </a:ext>
            </a:extLst>
          </p:cNvPr>
          <p:cNvSpPr>
            <a:spLocks noGrp="1"/>
          </p:cNvSpPr>
          <p:nvPr>
            <p:ph type="title"/>
          </p:nvPr>
        </p:nvSpPr>
        <p:spPr/>
        <p:txBody>
          <a:bodyPr/>
          <a:lstStyle/>
          <a:p>
            <a:r>
              <a:rPr lang="en-US" dirty="0" err="1"/>
              <a:t>SimSiam</a:t>
            </a:r>
            <a:endParaRPr lang="en-US" dirty="0"/>
          </a:p>
        </p:txBody>
      </p:sp>
      <p:sp>
        <p:nvSpPr>
          <p:cNvPr id="4" name="Rectangle 3">
            <a:extLst>
              <a:ext uri="{FF2B5EF4-FFF2-40B4-BE49-F238E27FC236}">
                <a16:creationId xmlns:a16="http://schemas.microsoft.com/office/drawing/2014/main" id="{B776B6C8-0908-554D-A6FA-5C4437B3477C}"/>
              </a:ext>
            </a:extLst>
          </p:cNvPr>
          <p:cNvSpPr/>
          <p:nvPr/>
        </p:nvSpPr>
        <p:spPr>
          <a:xfrm>
            <a:off x="2286000" y="6400800"/>
            <a:ext cx="7962900" cy="338554"/>
          </a:xfrm>
          <a:prstGeom prst="rect">
            <a:avLst/>
          </a:prstGeom>
        </p:spPr>
        <p:txBody>
          <a:bodyPr wrap="square">
            <a:spAutoFit/>
          </a:bodyPr>
          <a:lstStyle/>
          <a:p>
            <a:r>
              <a:rPr lang="en-US" sz="1600" b="0" dirty="0"/>
              <a:t>X. Chen and K. He. </a:t>
            </a:r>
            <a:r>
              <a:rPr lang="en-US" sz="1600" b="0" dirty="0">
                <a:hlinkClick r:id="rId3"/>
              </a:rPr>
              <a:t>Exploring Simple Siamese Representation Learning</a:t>
            </a:r>
            <a:r>
              <a:rPr lang="en-US" sz="1600" b="0" dirty="0"/>
              <a:t>. CVPR 2021</a:t>
            </a:r>
          </a:p>
        </p:txBody>
      </p:sp>
      <p:sp>
        <p:nvSpPr>
          <p:cNvPr id="3" name="Content Placeholder 2">
            <a:extLst>
              <a:ext uri="{FF2B5EF4-FFF2-40B4-BE49-F238E27FC236}">
                <a16:creationId xmlns:a16="http://schemas.microsoft.com/office/drawing/2014/main" id="{8FE494C4-B527-564F-9512-9E8ABF933A2E}"/>
              </a:ext>
            </a:extLst>
          </p:cNvPr>
          <p:cNvSpPr>
            <a:spLocks noGrp="1"/>
          </p:cNvSpPr>
          <p:nvPr>
            <p:ph idx="1"/>
          </p:nvPr>
        </p:nvSpPr>
        <p:spPr>
          <a:xfrm>
            <a:off x="7107785" y="1371600"/>
            <a:ext cx="4703215" cy="4876800"/>
          </a:xfrm>
        </p:spPr>
        <p:txBody>
          <a:bodyPr/>
          <a:lstStyle/>
          <a:p>
            <a:pPr marL="457200" indent="-457200">
              <a:buFont typeface="Arial" panose="020B0604020202020204" pitchFamily="34" charset="0"/>
              <a:buChar char="•"/>
            </a:pPr>
            <a:r>
              <a:rPr lang="en-US" dirty="0"/>
              <a:t>Like BYOL, but without the momentum encoder</a:t>
            </a:r>
          </a:p>
          <a:p>
            <a:pPr marL="457200" indent="-457200">
              <a:buFont typeface="Arial" panose="020B0604020202020204" pitchFamily="34" charset="0"/>
              <a:buChar char="•"/>
            </a:pPr>
            <a:r>
              <a:rPr lang="en-US" dirty="0"/>
              <a:t>Like </a:t>
            </a:r>
            <a:r>
              <a:rPr lang="en-US" dirty="0" err="1"/>
              <a:t>SimCLR</a:t>
            </a:r>
            <a:r>
              <a:rPr lang="en-US" dirty="0"/>
              <a:t>, but without the negative pairs</a:t>
            </a:r>
          </a:p>
        </p:txBody>
      </p:sp>
      <p:pic>
        <p:nvPicPr>
          <p:cNvPr id="7" name="Content Placeholder 5">
            <a:extLst>
              <a:ext uri="{FF2B5EF4-FFF2-40B4-BE49-F238E27FC236}">
                <a16:creationId xmlns:a16="http://schemas.microsoft.com/office/drawing/2014/main" id="{CC361E76-9DC9-7849-B2A8-F603796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52400" y="1028700"/>
            <a:ext cx="6955385" cy="5257800"/>
          </a:xfrm>
          <a:prstGeom prst="rect">
            <a:avLst/>
          </a:prstGeom>
          <a:noFill/>
          <a:ln w="9525">
            <a:noFill/>
            <a:miter lim="800000"/>
            <a:headEnd/>
            <a:tailEnd/>
          </a:ln>
        </p:spPr>
      </p:pic>
    </p:spTree>
    <p:extLst>
      <p:ext uri="{BB962C8B-B14F-4D97-AF65-F5344CB8AC3E}">
        <p14:creationId xmlns:p14="http://schemas.microsoft.com/office/powerpoint/2010/main" val="3523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28CC-D7BE-9A4A-86EF-928FDC5F065F}"/>
              </a:ext>
            </a:extLst>
          </p:cNvPr>
          <p:cNvSpPr>
            <a:spLocks noGrp="1"/>
          </p:cNvSpPr>
          <p:nvPr>
            <p:ph type="title"/>
          </p:nvPr>
        </p:nvSpPr>
        <p:spPr/>
        <p:txBody>
          <a:bodyPr/>
          <a:lstStyle/>
          <a:p>
            <a:r>
              <a:rPr lang="en-US" dirty="0"/>
              <a:t>Data prediction: Inpainting</a:t>
            </a:r>
          </a:p>
        </p:txBody>
      </p:sp>
      <p:pic>
        <p:nvPicPr>
          <p:cNvPr id="5" name="Content Placeholder 4">
            <a:extLst>
              <a:ext uri="{FF2B5EF4-FFF2-40B4-BE49-F238E27FC236}">
                <a16:creationId xmlns:a16="http://schemas.microsoft.com/office/drawing/2014/main" id="{6DA2FD83-FF2D-BF45-AA28-326606D2D9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7495" y="914400"/>
            <a:ext cx="8217009" cy="5257800"/>
          </a:xfrm>
        </p:spPr>
      </p:pic>
      <p:sp>
        <p:nvSpPr>
          <p:cNvPr id="6" name="Rectangle 5">
            <a:extLst>
              <a:ext uri="{FF2B5EF4-FFF2-40B4-BE49-F238E27FC236}">
                <a16:creationId xmlns:a16="http://schemas.microsoft.com/office/drawing/2014/main" id="{54835CDC-5250-3644-B245-2776956B94DA}"/>
              </a:ext>
            </a:extLst>
          </p:cNvPr>
          <p:cNvSpPr/>
          <p:nvPr/>
        </p:nvSpPr>
        <p:spPr>
          <a:xfrm>
            <a:off x="1485899" y="6172200"/>
            <a:ext cx="9220200" cy="646331"/>
          </a:xfrm>
          <a:prstGeom prst="rect">
            <a:avLst/>
          </a:prstGeom>
        </p:spPr>
        <p:txBody>
          <a:bodyPr wrap="square">
            <a:spAutoFit/>
          </a:bodyPr>
          <a:lstStyle/>
          <a:p>
            <a:pPr algn="ctr"/>
            <a:r>
              <a:rPr lang="en-US" sz="1800" b="0" dirty="0"/>
              <a:t>D. Pathak, P. </a:t>
            </a:r>
            <a:r>
              <a:rPr lang="en-US" sz="1800" b="0" dirty="0" err="1"/>
              <a:t>Krahenbuhl</a:t>
            </a:r>
            <a:r>
              <a:rPr lang="en-US" sz="1800" b="0" dirty="0"/>
              <a:t>, J. Donahue, T. Darrell, A. </a:t>
            </a:r>
            <a:r>
              <a:rPr lang="en-US" sz="1800" b="0" dirty="0" err="1"/>
              <a:t>Efros</a:t>
            </a:r>
            <a:r>
              <a:rPr lang="en-US" sz="1800" b="0" dirty="0"/>
              <a:t>. </a:t>
            </a:r>
            <a:r>
              <a:rPr lang="en-US" sz="1800" b="0" dirty="0">
                <a:hlinkClick r:id="rId3"/>
              </a:rPr>
              <a:t>Context Encoders: Feature Learning by Inpainting</a:t>
            </a:r>
            <a:r>
              <a:rPr lang="en-US" sz="1800" b="0" dirty="0"/>
              <a:t>. CVPR 2016</a:t>
            </a:r>
          </a:p>
        </p:txBody>
      </p:sp>
    </p:spTree>
    <p:extLst>
      <p:ext uri="{BB962C8B-B14F-4D97-AF65-F5344CB8AC3E}">
        <p14:creationId xmlns:p14="http://schemas.microsoft.com/office/powerpoint/2010/main" val="9591597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FC8D-34A4-1544-BB6B-77990B30EC62}"/>
              </a:ext>
            </a:extLst>
          </p:cNvPr>
          <p:cNvSpPr>
            <a:spLocks noGrp="1"/>
          </p:cNvSpPr>
          <p:nvPr>
            <p:ph type="title"/>
          </p:nvPr>
        </p:nvSpPr>
        <p:spPr/>
        <p:txBody>
          <a:bodyPr/>
          <a:lstStyle/>
          <a:p>
            <a:r>
              <a:rPr lang="en-US" dirty="0" err="1"/>
              <a:t>SimSiam</a:t>
            </a:r>
            <a:r>
              <a:rPr lang="en-US" dirty="0"/>
              <a:t>: Evaluation</a:t>
            </a:r>
          </a:p>
        </p:txBody>
      </p:sp>
      <p:sp>
        <p:nvSpPr>
          <p:cNvPr id="4" name="Rectangle 3">
            <a:extLst>
              <a:ext uri="{FF2B5EF4-FFF2-40B4-BE49-F238E27FC236}">
                <a16:creationId xmlns:a16="http://schemas.microsoft.com/office/drawing/2014/main" id="{B776B6C8-0908-554D-A6FA-5C4437B3477C}"/>
              </a:ext>
            </a:extLst>
          </p:cNvPr>
          <p:cNvSpPr/>
          <p:nvPr/>
        </p:nvSpPr>
        <p:spPr>
          <a:xfrm>
            <a:off x="2286000" y="6400800"/>
            <a:ext cx="7962900" cy="338554"/>
          </a:xfrm>
          <a:prstGeom prst="rect">
            <a:avLst/>
          </a:prstGeom>
        </p:spPr>
        <p:txBody>
          <a:bodyPr wrap="square">
            <a:spAutoFit/>
          </a:bodyPr>
          <a:lstStyle/>
          <a:p>
            <a:r>
              <a:rPr lang="en-US" sz="1600" b="0" dirty="0"/>
              <a:t>X. Chen and K. He. </a:t>
            </a:r>
            <a:r>
              <a:rPr lang="en-US" sz="1600" b="0" dirty="0">
                <a:hlinkClick r:id="rId2"/>
              </a:rPr>
              <a:t>Exploring Simple Siamese Representation Learning</a:t>
            </a:r>
            <a:r>
              <a:rPr lang="en-US" sz="1600" b="0" dirty="0"/>
              <a:t>. CVPR 2021</a:t>
            </a:r>
          </a:p>
        </p:txBody>
      </p:sp>
      <p:pic>
        <p:nvPicPr>
          <p:cNvPr id="9" name="Content Placeholder 8">
            <a:extLst>
              <a:ext uri="{FF2B5EF4-FFF2-40B4-BE49-F238E27FC236}">
                <a16:creationId xmlns:a16="http://schemas.microsoft.com/office/drawing/2014/main" id="{AE019419-CEFA-8E46-9B29-DD1E65693C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2057400"/>
            <a:ext cx="11856832" cy="2590800"/>
          </a:xfrm>
        </p:spPr>
      </p:pic>
    </p:spTree>
    <p:extLst>
      <p:ext uri="{BB962C8B-B14F-4D97-AF65-F5344CB8AC3E}">
        <p14:creationId xmlns:p14="http://schemas.microsoft.com/office/powerpoint/2010/main" val="372462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FC8D-34A4-1544-BB6B-77990B30EC62}"/>
              </a:ext>
            </a:extLst>
          </p:cNvPr>
          <p:cNvSpPr>
            <a:spLocks noGrp="1"/>
          </p:cNvSpPr>
          <p:nvPr>
            <p:ph type="title"/>
          </p:nvPr>
        </p:nvSpPr>
        <p:spPr/>
        <p:txBody>
          <a:bodyPr/>
          <a:lstStyle/>
          <a:p>
            <a:r>
              <a:rPr lang="en-US" dirty="0" err="1"/>
              <a:t>SimSiam</a:t>
            </a:r>
            <a:r>
              <a:rPr lang="en-US" dirty="0"/>
              <a:t>: Evaluation</a:t>
            </a:r>
          </a:p>
        </p:txBody>
      </p:sp>
      <p:sp>
        <p:nvSpPr>
          <p:cNvPr id="4" name="Rectangle 3">
            <a:extLst>
              <a:ext uri="{FF2B5EF4-FFF2-40B4-BE49-F238E27FC236}">
                <a16:creationId xmlns:a16="http://schemas.microsoft.com/office/drawing/2014/main" id="{B776B6C8-0908-554D-A6FA-5C4437B3477C}"/>
              </a:ext>
            </a:extLst>
          </p:cNvPr>
          <p:cNvSpPr/>
          <p:nvPr/>
        </p:nvSpPr>
        <p:spPr>
          <a:xfrm>
            <a:off x="2286000" y="6400800"/>
            <a:ext cx="7962900" cy="338554"/>
          </a:xfrm>
          <a:prstGeom prst="rect">
            <a:avLst/>
          </a:prstGeom>
        </p:spPr>
        <p:txBody>
          <a:bodyPr wrap="square">
            <a:spAutoFit/>
          </a:bodyPr>
          <a:lstStyle/>
          <a:p>
            <a:r>
              <a:rPr lang="en-US" sz="1600" b="0" dirty="0"/>
              <a:t>X. Chen and K. He. </a:t>
            </a:r>
            <a:r>
              <a:rPr lang="en-US" sz="1600" b="0" dirty="0">
                <a:hlinkClick r:id="rId2"/>
              </a:rPr>
              <a:t>Exploring Simple Siamese Representation Learning</a:t>
            </a:r>
            <a:r>
              <a:rPr lang="en-US" sz="1600" b="0" dirty="0"/>
              <a:t>. CVPR 2021</a:t>
            </a:r>
          </a:p>
        </p:txBody>
      </p:sp>
      <p:sp>
        <p:nvSpPr>
          <p:cNvPr id="7" name="Content Placeholder 6">
            <a:extLst>
              <a:ext uri="{FF2B5EF4-FFF2-40B4-BE49-F238E27FC236}">
                <a16:creationId xmlns:a16="http://schemas.microsoft.com/office/drawing/2014/main" id="{F39D5569-4A36-7C40-8C73-5E7D73D9D3F6}"/>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AF50E768-B37B-0A48-9A94-1487155F6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2899"/>
            <a:ext cx="12192000" cy="4112202"/>
          </a:xfrm>
          <a:prstGeom prst="rect">
            <a:avLst/>
          </a:prstGeom>
        </p:spPr>
      </p:pic>
    </p:spTree>
    <p:extLst>
      <p:ext uri="{BB962C8B-B14F-4D97-AF65-F5344CB8AC3E}">
        <p14:creationId xmlns:p14="http://schemas.microsoft.com/office/powerpoint/2010/main" val="2830589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CD39C-09A9-D143-A71E-274C827577EC}"/>
              </a:ext>
            </a:extLst>
          </p:cNvPr>
          <p:cNvSpPr>
            <a:spLocks noGrp="1"/>
          </p:cNvSpPr>
          <p:nvPr>
            <p:ph type="title"/>
          </p:nvPr>
        </p:nvSpPr>
        <p:spPr/>
        <p:txBody>
          <a:bodyPr/>
          <a:lstStyle/>
          <a:p>
            <a:r>
              <a:rPr lang="en-US" dirty="0"/>
              <a:t>DINO: Self-distillation with no labels</a:t>
            </a:r>
          </a:p>
        </p:txBody>
      </p:sp>
      <p:pic>
        <p:nvPicPr>
          <p:cNvPr id="6" name="Content Placeholder 5">
            <a:extLst>
              <a:ext uri="{FF2B5EF4-FFF2-40B4-BE49-F238E27FC236}">
                <a16:creationId xmlns:a16="http://schemas.microsoft.com/office/drawing/2014/main" id="{F462EF5D-FA3E-3D46-B3F8-0DC6A58C6F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918258"/>
            <a:ext cx="4531239" cy="5257800"/>
          </a:xfrm>
        </p:spPr>
      </p:pic>
      <p:sp>
        <p:nvSpPr>
          <p:cNvPr id="4" name="Rectangle 3">
            <a:extLst>
              <a:ext uri="{FF2B5EF4-FFF2-40B4-BE49-F238E27FC236}">
                <a16:creationId xmlns:a16="http://schemas.microsoft.com/office/drawing/2014/main" id="{11B7237A-2120-8A40-BFAF-086EBAA0476C}"/>
              </a:ext>
            </a:extLst>
          </p:cNvPr>
          <p:cNvSpPr/>
          <p:nvPr/>
        </p:nvSpPr>
        <p:spPr>
          <a:xfrm>
            <a:off x="1181100" y="6260068"/>
            <a:ext cx="9829800" cy="369332"/>
          </a:xfrm>
          <a:prstGeom prst="rect">
            <a:avLst/>
          </a:prstGeom>
        </p:spPr>
        <p:txBody>
          <a:bodyPr wrap="square">
            <a:spAutoFit/>
          </a:bodyPr>
          <a:lstStyle/>
          <a:p>
            <a:pPr algn="ctr"/>
            <a:r>
              <a:rPr lang="en-US" sz="1800" b="0" dirty="0"/>
              <a:t>M. Caron et al. </a:t>
            </a:r>
            <a:r>
              <a:rPr lang="en-US" sz="1800" b="0" dirty="0">
                <a:hlinkClick r:id="rId3"/>
              </a:rPr>
              <a:t>Emerging Properties in Self-Supervised Vision Transformers</a:t>
            </a:r>
            <a:r>
              <a:rPr lang="en-US" sz="1800" b="0" dirty="0"/>
              <a:t>. ICCV 2021</a:t>
            </a:r>
          </a:p>
        </p:txBody>
      </p:sp>
      <p:pic>
        <p:nvPicPr>
          <p:cNvPr id="8" name="Picture 7">
            <a:extLst>
              <a:ext uri="{FF2B5EF4-FFF2-40B4-BE49-F238E27FC236}">
                <a16:creationId xmlns:a16="http://schemas.microsoft.com/office/drawing/2014/main" id="{6C322426-8F6B-984D-88A1-7FAF5D5D3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9889" y="1295400"/>
            <a:ext cx="5836311" cy="4880658"/>
          </a:xfrm>
          <a:prstGeom prst="rect">
            <a:avLst/>
          </a:prstGeom>
        </p:spPr>
      </p:pic>
    </p:spTree>
    <p:extLst>
      <p:ext uri="{BB962C8B-B14F-4D97-AF65-F5344CB8AC3E}">
        <p14:creationId xmlns:p14="http://schemas.microsoft.com/office/powerpoint/2010/main" val="1473778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CD39C-09A9-D143-A71E-274C827577EC}"/>
              </a:ext>
            </a:extLst>
          </p:cNvPr>
          <p:cNvSpPr>
            <a:spLocks noGrp="1"/>
          </p:cNvSpPr>
          <p:nvPr>
            <p:ph type="title"/>
          </p:nvPr>
        </p:nvSpPr>
        <p:spPr/>
        <p:txBody>
          <a:bodyPr/>
          <a:lstStyle/>
          <a:p>
            <a:r>
              <a:rPr lang="en-US" dirty="0"/>
              <a:t>DINO</a:t>
            </a:r>
          </a:p>
        </p:txBody>
      </p:sp>
      <p:sp>
        <p:nvSpPr>
          <p:cNvPr id="4" name="Rectangle 3">
            <a:extLst>
              <a:ext uri="{FF2B5EF4-FFF2-40B4-BE49-F238E27FC236}">
                <a16:creationId xmlns:a16="http://schemas.microsoft.com/office/drawing/2014/main" id="{11B7237A-2120-8A40-BFAF-086EBAA0476C}"/>
              </a:ext>
            </a:extLst>
          </p:cNvPr>
          <p:cNvSpPr/>
          <p:nvPr/>
        </p:nvSpPr>
        <p:spPr>
          <a:xfrm>
            <a:off x="1181100" y="6260068"/>
            <a:ext cx="9829800" cy="369332"/>
          </a:xfrm>
          <a:prstGeom prst="rect">
            <a:avLst/>
          </a:prstGeom>
        </p:spPr>
        <p:txBody>
          <a:bodyPr wrap="square">
            <a:spAutoFit/>
          </a:bodyPr>
          <a:lstStyle/>
          <a:p>
            <a:pPr algn="ctr"/>
            <a:r>
              <a:rPr lang="en-US" sz="1800" b="0" dirty="0"/>
              <a:t>M. Caron et al. </a:t>
            </a:r>
            <a:r>
              <a:rPr lang="en-US" sz="1800" b="0" dirty="0">
                <a:hlinkClick r:id="rId2"/>
              </a:rPr>
              <a:t>Emerging Properties in Self-Supervised Vision Transformers</a:t>
            </a:r>
            <a:r>
              <a:rPr lang="en-US" sz="1800" b="0" dirty="0"/>
              <a:t>. ICCV 2021</a:t>
            </a:r>
          </a:p>
        </p:txBody>
      </p:sp>
      <p:pic>
        <p:nvPicPr>
          <p:cNvPr id="9" name="Content Placeholder 8">
            <a:extLst>
              <a:ext uri="{FF2B5EF4-FFF2-40B4-BE49-F238E27FC236}">
                <a16:creationId xmlns:a16="http://schemas.microsoft.com/office/drawing/2014/main" id="{2D132992-360C-F040-BB5C-0C8C88EAF2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599" y="1295400"/>
            <a:ext cx="11786293" cy="4038600"/>
          </a:xfrm>
        </p:spPr>
      </p:pic>
    </p:spTree>
    <p:extLst>
      <p:ext uri="{BB962C8B-B14F-4D97-AF65-F5344CB8AC3E}">
        <p14:creationId xmlns:p14="http://schemas.microsoft.com/office/powerpoint/2010/main" val="1398856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F392AD2F-B43F-174B-9B7D-3770E99B5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6201" y="1539253"/>
            <a:ext cx="6934200" cy="3794747"/>
          </a:xfrm>
          <a:prstGeom prst="rect">
            <a:avLst/>
          </a:prstGeom>
          <a:noFill/>
          <a:ln w="9525">
            <a:noFill/>
            <a:miter lim="800000"/>
            <a:headEnd/>
            <a:tailEnd/>
          </a:ln>
        </p:spPr>
      </p:pic>
      <p:sp>
        <p:nvSpPr>
          <p:cNvPr id="2" name="Title 1">
            <a:extLst>
              <a:ext uri="{FF2B5EF4-FFF2-40B4-BE49-F238E27FC236}">
                <a16:creationId xmlns:a16="http://schemas.microsoft.com/office/drawing/2014/main" id="{52BB8814-063C-9441-981B-56973AC26440}"/>
              </a:ext>
            </a:extLst>
          </p:cNvPr>
          <p:cNvSpPr>
            <a:spLocks noGrp="1"/>
          </p:cNvSpPr>
          <p:nvPr>
            <p:ph type="title"/>
          </p:nvPr>
        </p:nvSpPr>
        <p:spPr/>
        <p:txBody>
          <a:bodyPr/>
          <a:lstStyle/>
          <a:p>
            <a:r>
              <a:rPr lang="en-US" dirty="0"/>
              <a:t>Barlow Twins</a:t>
            </a:r>
          </a:p>
        </p:txBody>
      </p:sp>
      <p:sp>
        <p:nvSpPr>
          <p:cNvPr id="4" name="Rectangle 3">
            <a:extLst>
              <a:ext uri="{FF2B5EF4-FFF2-40B4-BE49-F238E27FC236}">
                <a16:creationId xmlns:a16="http://schemas.microsoft.com/office/drawing/2014/main" id="{2F976905-99F7-074E-B205-D24B7E2DF437}"/>
              </a:ext>
            </a:extLst>
          </p:cNvPr>
          <p:cNvSpPr/>
          <p:nvPr/>
        </p:nvSpPr>
        <p:spPr>
          <a:xfrm>
            <a:off x="495300" y="6367046"/>
            <a:ext cx="11201400" cy="338554"/>
          </a:xfrm>
          <a:prstGeom prst="rect">
            <a:avLst/>
          </a:prstGeom>
        </p:spPr>
        <p:txBody>
          <a:bodyPr wrap="square">
            <a:spAutoFit/>
          </a:bodyPr>
          <a:lstStyle/>
          <a:p>
            <a:pPr algn="ctr"/>
            <a:r>
              <a:rPr lang="en-US" sz="1600" b="0" dirty="0"/>
              <a:t>J. </a:t>
            </a:r>
            <a:r>
              <a:rPr lang="en-US" sz="1600" b="0" dirty="0" err="1"/>
              <a:t>Zbontar</a:t>
            </a:r>
            <a:r>
              <a:rPr lang="en-US" sz="1600" b="0" dirty="0"/>
              <a:t> et al. </a:t>
            </a:r>
            <a:r>
              <a:rPr lang="en-US" sz="1600" b="0" dirty="0">
                <a:hlinkClick r:id="rId3"/>
              </a:rPr>
              <a:t>Barlow Twins: Self-Supervised Learning via Redundancy Reduction</a:t>
            </a:r>
            <a:r>
              <a:rPr lang="en-US" sz="1600" b="0" dirty="0"/>
              <a:t>. ICML 2021</a:t>
            </a:r>
          </a:p>
        </p:txBody>
      </p:sp>
      <p:sp>
        <p:nvSpPr>
          <p:cNvPr id="3" name="Content Placeholder 2">
            <a:extLst>
              <a:ext uri="{FF2B5EF4-FFF2-40B4-BE49-F238E27FC236}">
                <a16:creationId xmlns:a16="http://schemas.microsoft.com/office/drawing/2014/main" id="{7E198FD4-D65F-8F43-BD85-52592A17C001}"/>
              </a:ext>
            </a:extLst>
          </p:cNvPr>
          <p:cNvSpPr>
            <a:spLocks noGrp="1"/>
          </p:cNvSpPr>
          <p:nvPr>
            <p:ph idx="1"/>
          </p:nvPr>
        </p:nvSpPr>
        <p:spPr>
          <a:xfrm>
            <a:off x="6629400" y="914400"/>
            <a:ext cx="5067300" cy="5257800"/>
          </a:xfrm>
        </p:spPr>
        <p:txBody>
          <a:bodyPr/>
          <a:lstStyle/>
          <a:p>
            <a:pPr marL="457200" indent="-457200">
              <a:buFont typeface="Arial" panose="020B0604020202020204" pitchFamily="34" charset="0"/>
              <a:buChar char="•"/>
            </a:pPr>
            <a:r>
              <a:rPr lang="en-US" dirty="0"/>
              <a:t>Get rid of asymmetric encoders, stop-gradients</a:t>
            </a:r>
          </a:p>
          <a:p>
            <a:pPr marL="457200" indent="-457200">
              <a:buFont typeface="Arial" panose="020B0604020202020204" pitchFamily="34" charset="0"/>
              <a:buChar char="•"/>
            </a:pPr>
            <a:r>
              <a:rPr lang="en-US" dirty="0"/>
              <a:t>To avoid degeneracy, force cross-correlation matrix of “twin” embeddings to be close to identity – this tries to make individual dimensions of embeddings non-redundant</a:t>
            </a:r>
          </a:p>
          <a:p>
            <a:pPr marL="457200" indent="-457200">
              <a:buFont typeface="Arial" panose="020B0604020202020204" pitchFamily="34" charset="0"/>
              <a:buChar char="•"/>
            </a:pPr>
            <a:r>
              <a:rPr lang="en-US" dirty="0"/>
              <a:t>Use projection head that </a:t>
            </a:r>
            <a:r>
              <a:rPr lang="en-US" i="1" dirty="0"/>
              <a:t>expands</a:t>
            </a:r>
            <a:r>
              <a:rPr lang="en-US" dirty="0"/>
              <a:t> dimensions</a:t>
            </a:r>
          </a:p>
        </p:txBody>
      </p:sp>
    </p:spTree>
    <p:extLst>
      <p:ext uri="{BB962C8B-B14F-4D97-AF65-F5344CB8AC3E}">
        <p14:creationId xmlns:p14="http://schemas.microsoft.com/office/powerpoint/2010/main" val="1075814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8814-063C-9441-981B-56973AC26440}"/>
              </a:ext>
            </a:extLst>
          </p:cNvPr>
          <p:cNvSpPr>
            <a:spLocks noGrp="1"/>
          </p:cNvSpPr>
          <p:nvPr>
            <p:ph type="title"/>
          </p:nvPr>
        </p:nvSpPr>
        <p:spPr/>
        <p:txBody>
          <a:bodyPr/>
          <a:lstStyle/>
          <a:p>
            <a:r>
              <a:rPr lang="en-US" dirty="0"/>
              <a:t>Barlow Twins</a:t>
            </a:r>
          </a:p>
        </p:txBody>
      </p:sp>
      <p:sp>
        <p:nvSpPr>
          <p:cNvPr id="4" name="Rectangle 3">
            <a:extLst>
              <a:ext uri="{FF2B5EF4-FFF2-40B4-BE49-F238E27FC236}">
                <a16:creationId xmlns:a16="http://schemas.microsoft.com/office/drawing/2014/main" id="{2F976905-99F7-074E-B205-D24B7E2DF437}"/>
              </a:ext>
            </a:extLst>
          </p:cNvPr>
          <p:cNvSpPr/>
          <p:nvPr/>
        </p:nvSpPr>
        <p:spPr>
          <a:xfrm>
            <a:off x="495300" y="6367046"/>
            <a:ext cx="11201400" cy="338554"/>
          </a:xfrm>
          <a:prstGeom prst="rect">
            <a:avLst/>
          </a:prstGeom>
        </p:spPr>
        <p:txBody>
          <a:bodyPr wrap="square">
            <a:spAutoFit/>
          </a:bodyPr>
          <a:lstStyle/>
          <a:p>
            <a:pPr algn="ctr"/>
            <a:r>
              <a:rPr lang="en-US" sz="1600" b="0" dirty="0"/>
              <a:t>J. </a:t>
            </a:r>
            <a:r>
              <a:rPr lang="en-US" sz="1600" b="0" dirty="0" err="1"/>
              <a:t>Zbontar</a:t>
            </a:r>
            <a:r>
              <a:rPr lang="en-US" sz="1600" b="0" dirty="0"/>
              <a:t> et al. </a:t>
            </a:r>
            <a:r>
              <a:rPr lang="en-US" sz="1600" b="0" dirty="0">
                <a:hlinkClick r:id="rId2"/>
              </a:rPr>
              <a:t>Barlow Twins: Self-Supervised Learning via Redundancy Reduction</a:t>
            </a:r>
            <a:r>
              <a:rPr lang="en-US" sz="1600" b="0" dirty="0"/>
              <a:t>. ICML 2021</a:t>
            </a:r>
          </a:p>
        </p:txBody>
      </p:sp>
      <p:pic>
        <p:nvPicPr>
          <p:cNvPr id="8" name="Picture 7">
            <a:extLst>
              <a:ext uri="{FF2B5EF4-FFF2-40B4-BE49-F238E27FC236}">
                <a16:creationId xmlns:a16="http://schemas.microsoft.com/office/drawing/2014/main" id="{4CDC41BE-7C3B-7547-89D9-E316921859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0" y="4029733"/>
            <a:ext cx="4677786" cy="2142467"/>
          </a:xfrm>
          <a:prstGeom prst="rect">
            <a:avLst/>
          </a:prstGeom>
        </p:spPr>
      </p:pic>
      <p:pic>
        <p:nvPicPr>
          <p:cNvPr id="10" name="Picture 9">
            <a:extLst>
              <a:ext uri="{FF2B5EF4-FFF2-40B4-BE49-F238E27FC236}">
                <a16:creationId xmlns:a16="http://schemas.microsoft.com/office/drawing/2014/main" id="{2FCF4645-BA53-4943-9700-5E11C029C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9037" y="1109246"/>
            <a:ext cx="4298950" cy="1221230"/>
          </a:xfrm>
          <a:prstGeom prst="rect">
            <a:avLst/>
          </a:prstGeom>
        </p:spPr>
      </p:pic>
      <p:pic>
        <p:nvPicPr>
          <p:cNvPr id="12" name="Picture 11">
            <a:extLst>
              <a:ext uri="{FF2B5EF4-FFF2-40B4-BE49-F238E27FC236}">
                <a16:creationId xmlns:a16="http://schemas.microsoft.com/office/drawing/2014/main" id="{A570B014-AB4A-5240-B0BC-8390E2CD4E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0329" y="2320733"/>
            <a:ext cx="3547527" cy="1318653"/>
          </a:xfrm>
          <a:prstGeom prst="rect">
            <a:avLst/>
          </a:prstGeom>
        </p:spPr>
      </p:pic>
      <p:sp>
        <p:nvSpPr>
          <p:cNvPr id="5" name="Content Placeholder 4">
            <a:extLst>
              <a:ext uri="{FF2B5EF4-FFF2-40B4-BE49-F238E27FC236}">
                <a16:creationId xmlns:a16="http://schemas.microsoft.com/office/drawing/2014/main" id="{5F29D708-A6FB-7844-BF9C-5C55DA59062B}"/>
              </a:ext>
            </a:extLst>
          </p:cNvPr>
          <p:cNvSpPr>
            <a:spLocks noGrp="1"/>
          </p:cNvSpPr>
          <p:nvPr>
            <p:ph idx="1"/>
          </p:nvPr>
        </p:nvSpPr>
        <p:spPr/>
        <p:txBody>
          <a:bodyPr/>
          <a:lstStyle/>
          <a:p>
            <a:endParaRPr lang="en-US" dirty="0"/>
          </a:p>
        </p:txBody>
      </p:sp>
      <p:pic>
        <p:nvPicPr>
          <p:cNvPr id="11" name="Content Placeholder 5">
            <a:extLst>
              <a:ext uri="{FF2B5EF4-FFF2-40B4-BE49-F238E27FC236}">
                <a16:creationId xmlns:a16="http://schemas.microsoft.com/office/drawing/2014/main" id="{7DF3E42D-5167-4A4E-AB27-8AC17BFF15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76201" y="1539253"/>
            <a:ext cx="6934200" cy="3794747"/>
          </a:xfrm>
          <a:prstGeom prst="rect">
            <a:avLst/>
          </a:prstGeom>
          <a:noFill/>
          <a:ln w="9525">
            <a:noFill/>
            <a:miter lim="800000"/>
            <a:headEnd/>
            <a:tailEnd/>
          </a:ln>
        </p:spPr>
      </p:pic>
    </p:spTree>
    <p:extLst>
      <p:ext uri="{BB962C8B-B14F-4D97-AF65-F5344CB8AC3E}">
        <p14:creationId xmlns:p14="http://schemas.microsoft.com/office/powerpoint/2010/main" val="1547587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8814-063C-9441-981B-56973AC26440}"/>
              </a:ext>
            </a:extLst>
          </p:cNvPr>
          <p:cNvSpPr>
            <a:spLocks noGrp="1"/>
          </p:cNvSpPr>
          <p:nvPr>
            <p:ph type="title"/>
          </p:nvPr>
        </p:nvSpPr>
        <p:spPr/>
        <p:txBody>
          <a:bodyPr/>
          <a:lstStyle/>
          <a:p>
            <a:r>
              <a:rPr lang="en-US" dirty="0"/>
              <a:t>Barlow Twins: Evaluation</a:t>
            </a:r>
          </a:p>
        </p:txBody>
      </p:sp>
      <p:pic>
        <p:nvPicPr>
          <p:cNvPr id="9" name="Content Placeholder 8">
            <a:extLst>
              <a:ext uri="{FF2B5EF4-FFF2-40B4-BE49-F238E27FC236}">
                <a16:creationId xmlns:a16="http://schemas.microsoft.com/office/drawing/2014/main" id="{7F085105-D18B-494F-AE16-744B219BDD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914400"/>
            <a:ext cx="6377718" cy="5257800"/>
          </a:xfrm>
        </p:spPr>
      </p:pic>
      <p:sp>
        <p:nvSpPr>
          <p:cNvPr id="10" name="Rectangle 9">
            <a:extLst>
              <a:ext uri="{FF2B5EF4-FFF2-40B4-BE49-F238E27FC236}">
                <a16:creationId xmlns:a16="http://schemas.microsoft.com/office/drawing/2014/main" id="{FF7B6BAC-A33F-694E-8F74-B3CF4CC82F58}"/>
              </a:ext>
            </a:extLst>
          </p:cNvPr>
          <p:cNvSpPr/>
          <p:nvPr/>
        </p:nvSpPr>
        <p:spPr>
          <a:xfrm>
            <a:off x="495300" y="6367046"/>
            <a:ext cx="11201400" cy="338554"/>
          </a:xfrm>
          <a:prstGeom prst="rect">
            <a:avLst/>
          </a:prstGeom>
        </p:spPr>
        <p:txBody>
          <a:bodyPr wrap="square">
            <a:spAutoFit/>
          </a:bodyPr>
          <a:lstStyle/>
          <a:p>
            <a:pPr algn="ctr"/>
            <a:r>
              <a:rPr lang="en-US" sz="1600" b="0" dirty="0"/>
              <a:t>J. </a:t>
            </a:r>
            <a:r>
              <a:rPr lang="en-US" sz="1600" b="0" dirty="0" err="1"/>
              <a:t>Zbontar</a:t>
            </a:r>
            <a:r>
              <a:rPr lang="en-US" sz="1600" b="0" dirty="0"/>
              <a:t> et al. </a:t>
            </a:r>
            <a:r>
              <a:rPr lang="en-US" sz="1600" b="0" dirty="0">
                <a:hlinkClick r:id="rId3"/>
              </a:rPr>
              <a:t>Barlow Twins: Self-Supervised Learning via Redundancy Reduction</a:t>
            </a:r>
            <a:r>
              <a:rPr lang="en-US" sz="1600" b="0" dirty="0"/>
              <a:t>. ICML 2021</a:t>
            </a:r>
          </a:p>
        </p:txBody>
      </p:sp>
    </p:spTree>
    <p:extLst>
      <p:ext uri="{BB962C8B-B14F-4D97-AF65-F5344CB8AC3E}">
        <p14:creationId xmlns:p14="http://schemas.microsoft.com/office/powerpoint/2010/main" val="2196983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8814-063C-9441-981B-56973AC26440}"/>
              </a:ext>
            </a:extLst>
          </p:cNvPr>
          <p:cNvSpPr>
            <a:spLocks noGrp="1"/>
          </p:cNvSpPr>
          <p:nvPr>
            <p:ph type="title"/>
          </p:nvPr>
        </p:nvSpPr>
        <p:spPr/>
        <p:txBody>
          <a:bodyPr/>
          <a:lstStyle/>
          <a:p>
            <a:r>
              <a:rPr lang="en-US" dirty="0"/>
              <a:t>Barlow Twins: Evaluation</a:t>
            </a:r>
          </a:p>
        </p:txBody>
      </p:sp>
      <p:pic>
        <p:nvPicPr>
          <p:cNvPr id="5" name="Picture 4">
            <a:extLst>
              <a:ext uri="{FF2B5EF4-FFF2-40B4-BE49-F238E27FC236}">
                <a16:creationId xmlns:a16="http://schemas.microsoft.com/office/drawing/2014/main" id="{863375BC-30E7-BE45-A029-A3B7B0412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207698"/>
            <a:ext cx="6348046" cy="4671204"/>
          </a:xfrm>
          <a:prstGeom prst="rect">
            <a:avLst/>
          </a:prstGeom>
        </p:spPr>
      </p:pic>
      <p:sp>
        <p:nvSpPr>
          <p:cNvPr id="10" name="Rectangle 9">
            <a:extLst>
              <a:ext uri="{FF2B5EF4-FFF2-40B4-BE49-F238E27FC236}">
                <a16:creationId xmlns:a16="http://schemas.microsoft.com/office/drawing/2014/main" id="{17309545-17D8-0149-B5EE-762F792AC00C}"/>
              </a:ext>
            </a:extLst>
          </p:cNvPr>
          <p:cNvSpPr/>
          <p:nvPr/>
        </p:nvSpPr>
        <p:spPr>
          <a:xfrm>
            <a:off x="495300" y="6367046"/>
            <a:ext cx="11201400" cy="338554"/>
          </a:xfrm>
          <a:prstGeom prst="rect">
            <a:avLst/>
          </a:prstGeom>
        </p:spPr>
        <p:txBody>
          <a:bodyPr wrap="square">
            <a:spAutoFit/>
          </a:bodyPr>
          <a:lstStyle/>
          <a:p>
            <a:pPr algn="ctr"/>
            <a:r>
              <a:rPr lang="en-US" sz="1600" b="0" dirty="0"/>
              <a:t>J. </a:t>
            </a:r>
            <a:r>
              <a:rPr lang="en-US" sz="1600" b="0" dirty="0" err="1"/>
              <a:t>Zbontar</a:t>
            </a:r>
            <a:r>
              <a:rPr lang="en-US" sz="1600" b="0" dirty="0"/>
              <a:t> et al. </a:t>
            </a:r>
            <a:r>
              <a:rPr lang="en-US" sz="1600" b="0" dirty="0">
                <a:hlinkClick r:id="rId3"/>
              </a:rPr>
              <a:t>Barlow Twins: Self-Supervised Learning via Redundancy Reduction</a:t>
            </a:r>
            <a:r>
              <a:rPr lang="en-US" sz="1600" b="0" dirty="0"/>
              <a:t>. ICML 2021</a:t>
            </a:r>
          </a:p>
        </p:txBody>
      </p:sp>
    </p:spTree>
    <p:extLst>
      <p:ext uri="{BB962C8B-B14F-4D97-AF65-F5344CB8AC3E}">
        <p14:creationId xmlns:p14="http://schemas.microsoft.com/office/powerpoint/2010/main" val="2492838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6F56-A1B7-9C41-8E79-4D6A4AB9BB71}"/>
              </a:ext>
            </a:extLst>
          </p:cNvPr>
          <p:cNvSpPr>
            <a:spLocks noGrp="1"/>
          </p:cNvSpPr>
          <p:nvPr>
            <p:ph type="title"/>
          </p:nvPr>
        </p:nvSpPr>
        <p:spPr/>
        <p:txBody>
          <a:bodyPr/>
          <a:lstStyle/>
          <a:p>
            <a:r>
              <a:rPr lang="en-US" dirty="0"/>
              <a:t>VICReg</a:t>
            </a:r>
          </a:p>
        </p:txBody>
      </p:sp>
      <p:pic>
        <p:nvPicPr>
          <p:cNvPr id="6" name="Content Placeholder 5">
            <a:extLst>
              <a:ext uri="{FF2B5EF4-FFF2-40B4-BE49-F238E27FC236}">
                <a16:creationId xmlns:a16="http://schemas.microsoft.com/office/drawing/2014/main" id="{B95F5D68-03C9-264E-809D-49B408E0405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9275"/>
          <a:stretch/>
        </p:blipFill>
        <p:spPr>
          <a:xfrm>
            <a:off x="1542817" y="914400"/>
            <a:ext cx="9106366" cy="2667000"/>
          </a:xfrm>
        </p:spPr>
      </p:pic>
      <p:sp>
        <p:nvSpPr>
          <p:cNvPr id="4" name="Rectangle 3">
            <a:extLst>
              <a:ext uri="{FF2B5EF4-FFF2-40B4-BE49-F238E27FC236}">
                <a16:creationId xmlns:a16="http://schemas.microsoft.com/office/drawing/2014/main" id="{C7AE679A-716D-D44E-9F00-DBCF61645E54}"/>
              </a:ext>
            </a:extLst>
          </p:cNvPr>
          <p:cNvSpPr/>
          <p:nvPr/>
        </p:nvSpPr>
        <p:spPr>
          <a:xfrm>
            <a:off x="762000" y="6367046"/>
            <a:ext cx="10668000" cy="338554"/>
          </a:xfrm>
          <a:prstGeom prst="rect">
            <a:avLst/>
          </a:prstGeom>
        </p:spPr>
        <p:txBody>
          <a:bodyPr wrap="square">
            <a:spAutoFit/>
          </a:bodyPr>
          <a:lstStyle/>
          <a:p>
            <a:pPr algn="ctr"/>
            <a:r>
              <a:rPr lang="en-US" sz="1600" b="0" dirty="0"/>
              <a:t>A. </a:t>
            </a:r>
            <a:r>
              <a:rPr lang="en-US" sz="1600" b="0" dirty="0" err="1"/>
              <a:t>Bardes</a:t>
            </a:r>
            <a:r>
              <a:rPr lang="en-US" sz="1600" b="0" dirty="0"/>
              <a:t> et al. </a:t>
            </a:r>
            <a:r>
              <a:rPr lang="en-US" sz="1600" b="0" dirty="0">
                <a:hlinkClick r:id="rId3"/>
              </a:rPr>
              <a:t>VICReg: Variance-Invariance-Covariance Regularization for Self-Supervised Learning</a:t>
            </a:r>
            <a:r>
              <a:rPr lang="en-US" sz="1600" b="0" dirty="0"/>
              <a:t>. ICLR 2022</a:t>
            </a:r>
          </a:p>
        </p:txBody>
      </p:sp>
      <p:pic>
        <p:nvPicPr>
          <p:cNvPr id="5" name="Picture 4">
            <a:extLst>
              <a:ext uri="{FF2B5EF4-FFF2-40B4-BE49-F238E27FC236}">
                <a16:creationId xmlns:a16="http://schemas.microsoft.com/office/drawing/2014/main" id="{3EEFB917-821A-F840-AC6C-0CC90C6D4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209" y="3654511"/>
            <a:ext cx="9737581" cy="2746289"/>
          </a:xfrm>
          <a:prstGeom prst="rect">
            <a:avLst/>
          </a:prstGeom>
        </p:spPr>
      </p:pic>
      <p:sp>
        <p:nvSpPr>
          <p:cNvPr id="7" name="Rectangle 6">
            <a:extLst>
              <a:ext uri="{FF2B5EF4-FFF2-40B4-BE49-F238E27FC236}">
                <a16:creationId xmlns:a16="http://schemas.microsoft.com/office/drawing/2014/main" id="{4B7C339D-2840-9B4F-8D28-4E351E7E8754}"/>
              </a:ext>
            </a:extLst>
          </p:cNvPr>
          <p:cNvSpPr/>
          <p:nvPr/>
        </p:nvSpPr>
        <p:spPr bwMode="auto">
          <a:xfrm>
            <a:off x="914400" y="4114800"/>
            <a:ext cx="10287000" cy="990600"/>
          </a:xfrm>
          <a:prstGeom prst="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258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6F56-A1B7-9C41-8E79-4D6A4AB9BB71}"/>
              </a:ext>
            </a:extLst>
          </p:cNvPr>
          <p:cNvSpPr>
            <a:spLocks noGrp="1"/>
          </p:cNvSpPr>
          <p:nvPr>
            <p:ph type="title"/>
          </p:nvPr>
        </p:nvSpPr>
        <p:spPr/>
        <p:txBody>
          <a:bodyPr/>
          <a:lstStyle/>
          <a:p>
            <a:r>
              <a:rPr lang="en-US" dirty="0"/>
              <a:t>VICReg</a:t>
            </a:r>
          </a:p>
        </p:txBody>
      </p:sp>
      <p:sp>
        <p:nvSpPr>
          <p:cNvPr id="4" name="Rectangle 3">
            <a:extLst>
              <a:ext uri="{FF2B5EF4-FFF2-40B4-BE49-F238E27FC236}">
                <a16:creationId xmlns:a16="http://schemas.microsoft.com/office/drawing/2014/main" id="{C7AE679A-716D-D44E-9F00-DBCF61645E54}"/>
              </a:ext>
            </a:extLst>
          </p:cNvPr>
          <p:cNvSpPr/>
          <p:nvPr/>
        </p:nvSpPr>
        <p:spPr>
          <a:xfrm>
            <a:off x="762000" y="6367046"/>
            <a:ext cx="10668000" cy="338554"/>
          </a:xfrm>
          <a:prstGeom prst="rect">
            <a:avLst/>
          </a:prstGeom>
        </p:spPr>
        <p:txBody>
          <a:bodyPr wrap="square">
            <a:spAutoFit/>
          </a:bodyPr>
          <a:lstStyle/>
          <a:p>
            <a:pPr algn="ctr"/>
            <a:r>
              <a:rPr lang="en-US" sz="1600" b="0" dirty="0"/>
              <a:t>A. </a:t>
            </a:r>
            <a:r>
              <a:rPr lang="en-US" sz="1600" b="0" dirty="0" err="1"/>
              <a:t>Bardes</a:t>
            </a:r>
            <a:r>
              <a:rPr lang="en-US" sz="1600" b="0" dirty="0"/>
              <a:t> et al. </a:t>
            </a:r>
            <a:r>
              <a:rPr lang="en-US" sz="1600" b="0" dirty="0">
                <a:hlinkClick r:id="rId2"/>
              </a:rPr>
              <a:t>VICReg: Variance-Invariance-Covariance Regularization for Self-Supervised Learning</a:t>
            </a:r>
            <a:r>
              <a:rPr lang="en-US" sz="1600" b="0" dirty="0"/>
              <a:t>. ICLR 2022</a:t>
            </a:r>
          </a:p>
        </p:txBody>
      </p:sp>
      <p:sp>
        <p:nvSpPr>
          <p:cNvPr id="3" name="Content Placeholder 2">
            <a:extLst>
              <a:ext uri="{FF2B5EF4-FFF2-40B4-BE49-F238E27FC236}">
                <a16:creationId xmlns:a16="http://schemas.microsoft.com/office/drawing/2014/main" id="{79C15951-B8E3-9142-A23A-55F457D188F0}"/>
              </a:ext>
            </a:extLst>
          </p:cNvPr>
          <p:cNvSpPr>
            <a:spLocks noGrp="1"/>
          </p:cNvSpPr>
          <p:nvPr>
            <p:ph idx="1"/>
          </p:nvPr>
        </p:nvSpPr>
        <p:spPr>
          <a:xfrm>
            <a:off x="914400" y="3700046"/>
            <a:ext cx="10363200" cy="2472154"/>
          </a:xfrm>
        </p:spPr>
        <p:txBody>
          <a:bodyPr/>
          <a:lstStyle/>
          <a:p>
            <a:pPr marL="457200" indent="-457200">
              <a:buFont typeface="Arial" panose="020B0604020202020204" pitchFamily="34" charset="0"/>
              <a:buChar char="•"/>
            </a:pPr>
            <a:r>
              <a:rPr lang="en-US" dirty="0"/>
              <a:t>Advantages over Barlow Twins:</a:t>
            </a:r>
          </a:p>
          <a:p>
            <a:pPr marL="857250" lvl="1" indent="-457200">
              <a:buFont typeface="Arial" panose="020B0604020202020204" pitchFamily="34" charset="0"/>
              <a:buChar char="•"/>
            </a:pPr>
            <a:r>
              <a:rPr lang="en-US" sz="2400" dirty="0"/>
              <a:t>More general and applicable to cross-modal data: “does not require that the weights of the two branches be shared, not that the architectures be identical, nor that the inputs be of the same nature”</a:t>
            </a:r>
          </a:p>
          <a:p>
            <a:pPr marL="857250" lvl="1" indent="-457200">
              <a:buFont typeface="Arial" panose="020B0604020202020204" pitchFamily="34" charset="0"/>
              <a:buChar char="•"/>
            </a:pPr>
            <a:r>
              <a:rPr lang="en-US" sz="2400" dirty="0"/>
              <a:t>Including the variance preservation term removes the need to use normalized correlation matrix</a:t>
            </a:r>
          </a:p>
        </p:txBody>
      </p:sp>
      <p:pic>
        <p:nvPicPr>
          <p:cNvPr id="7" name="Content Placeholder 5">
            <a:extLst>
              <a:ext uri="{FF2B5EF4-FFF2-40B4-BE49-F238E27FC236}">
                <a16:creationId xmlns:a16="http://schemas.microsoft.com/office/drawing/2014/main" id="{A5AEF70F-3ACB-BC47-A9A5-5D26520E8CC8}"/>
              </a:ext>
            </a:extLst>
          </p:cNvPr>
          <p:cNvPicPr>
            <a:picLocks noChangeAspect="1"/>
          </p:cNvPicPr>
          <p:nvPr/>
        </p:nvPicPr>
        <p:blipFill rotWithShape="1">
          <a:blip r:embed="rId3">
            <a:extLst>
              <a:ext uri="{28A0092B-C50C-407E-A947-70E740481C1C}">
                <a14:useLocalDpi xmlns:a14="http://schemas.microsoft.com/office/drawing/2010/main" val="0"/>
              </a:ext>
            </a:extLst>
          </a:blip>
          <a:srcRect b="49275"/>
          <a:stretch/>
        </p:blipFill>
        <p:spPr bwMode="auto">
          <a:xfrm>
            <a:off x="1542817" y="914400"/>
            <a:ext cx="9106366" cy="2667000"/>
          </a:xfrm>
          <a:prstGeom prst="rect">
            <a:avLst/>
          </a:prstGeom>
          <a:noFill/>
          <a:ln w="9525">
            <a:noFill/>
            <a:miter lim="800000"/>
            <a:headEnd/>
            <a:tailEnd/>
          </a:ln>
        </p:spPr>
      </p:pic>
    </p:spTree>
    <p:extLst>
      <p:ext uri="{BB962C8B-B14F-4D97-AF65-F5344CB8AC3E}">
        <p14:creationId xmlns:p14="http://schemas.microsoft.com/office/powerpoint/2010/main" val="6076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481C-E2A3-AA41-B50C-34B35079CBEB}"/>
              </a:ext>
            </a:extLst>
          </p:cNvPr>
          <p:cNvSpPr>
            <a:spLocks noGrp="1"/>
          </p:cNvSpPr>
          <p:nvPr>
            <p:ph type="title"/>
          </p:nvPr>
        </p:nvSpPr>
        <p:spPr/>
        <p:txBody>
          <a:bodyPr/>
          <a:lstStyle/>
          <a:p>
            <a:r>
              <a:rPr lang="en-US" dirty="0"/>
              <a:t>Preview: Masked autoencoders</a:t>
            </a:r>
          </a:p>
        </p:txBody>
      </p:sp>
      <p:pic>
        <p:nvPicPr>
          <p:cNvPr id="6" name="Content Placeholder 5">
            <a:extLst>
              <a:ext uri="{FF2B5EF4-FFF2-40B4-BE49-F238E27FC236}">
                <a16:creationId xmlns:a16="http://schemas.microsoft.com/office/drawing/2014/main" id="{9D82BD63-C528-7D4C-BABE-FEB405BE2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903" y="914400"/>
            <a:ext cx="7178297" cy="4102768"/>
          </a:xfrm>
        </p:spPr>
      </p:pic>
      <p:pic>
        <p:nvPicPr>
          <p:cNvPr id="8" name="Picture 7">
            <a:extLst>
              <a:ext uri="{FF2B5EF4-FFF2-40B4-BE49-F238E27FC236}">
                <a16:creationId xmlns:a16="http://schemas.microsoft.com/office/drawing/2014/main" id="{9AAAEC5C-E32A-9047-B0E0-61A93BCF5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4165898"/>
            <a:ext cx="5509874" cy="2158702"/>
          </a:xfrm>
          <a:prstGeom prst="rect">
            <a:avLst/>
          </a:prstGeom>
        </p:spPr>
      </p:pic>
      <p:sp>
        <p:nvSpPr>
          <p:cNvPr id="7" name="TextBox 6">
            <a:extLst>
              <a:ext uri="{FF2B5EF4-FFF2-40B4-BE49-F238E27FC236}">
                <a16:creationId xmlns:a16="http://schemas.microsoft.com/office/drawing/2014/main" id="{B7F7D425-76C3-5D46-951F-25ED443556B0}"/>
              </a:ext>
            </a:extLst>
          </p:cNvPr>
          <p:cNvSpPr txBox="1"/>
          <p:nvPr/>
        </p:nvSpPr>
        <p:spPr>
          <a:xfrm>
            <a:off x="2220580" y="6400800"/>
            <a:ext cx="7866256" cy="369332"/>
          </a:xfrm>
          <a:prstGeom prst="rect">
            <a:avLst/>
          </a:prstGeom>
          <a:noFill/>
        </p:spPr>
        <p:txBody>
          <a:bodyPr wrap="none" rtlCol="0">
            <a:spAutoFit/>
          </a:bodyPr>
          <a:lstStyle/>
          <a:p>
            <a:r>
              <a:rPr lang="en-US" sz="1800" b="0" dirty="0"/>
              <a:t>K. He et al. </a:t>
            </a:r>
            <a:r>
              <a:rPr lang="en-US" sz="1800" b="0" dirty="0">
                <a:hlinkClick r:id="rId4"/>
              </a:rPr>
              <a:t>Masked autoencoders are scalable vision learners</a:t>
            </a:r>
            <a:r>
              <a:rPr lang="en-US" sz="1800" b="0" dirty="0"/>
              <a:t>. CVPR 2022</a:t>
            </a:r>
          </a:p>
        </p:txBody>
      </p:sp>
    </p:spTree>
    <p:extLst>
      <p:ext uri="{BB962C8B-B14F-4D97-AF65-F5344CB8AC3E}">
        <p14:creationId xmlns:p14="http://schemas.microsoft.com/office/powerpoint/2010/main" val="39013153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6F56-A1B7-9C41-8E79-4D6A4AB9BB71}"/>
              </a:ext>
            </a:extLst>
          </p:cNvPr>
          <p:cNvSpPr>
            <a:spLocks noGrp="1"/>
          </p:cNvSpPr>
          <p:nvPr>
            <p:ph type="title"/>
          </p:nvPr>
        </p:nvSpPr>
        <p:spPr/>
        <p:txBody>
          <a:bodyPr/>
          <a:lstStyle/>
          <a:p>
            <a:r>
              <a:rPr lang="en-US" dirty="0" err="1"/>
              <a:t>VICReg</a:t>
            </a:r>
            <a:r>
              <a:rPr lang="en-US" dirty="0"/>
              <a:t>: Evaluation</a:t>
            </a:r>
          </a:p>
        </p:txBody>
      </p:sp>
      <p:sp>
        <p:nvSpPr>
          <p:cNvPr id="4" name="Rectangle 3">
            <a:extLst>
              <a:ext uri="{FF2B5EF4-FFF2-40B4-BE49-F238E27FC236}">
                <a16:creationId xmlns:a16="http://schemas.microsoft.com/office/drawing/2014/main" id="{C7AE679A-716D-D44E-9F00-DBCF61645E54}"/>
              </a:ext>
            </a:extLst>
          </p:cNvPr>
          <p:cNvSpPr/>
          <p:nvPr/>
        </p:nvSpPr>
        <p:spPr>
          <a:xfrm>
            <a:off x="762000" y="6367046"/>
            <a:ext cx="10668000" cy="338554"/>
          </a:xfrm>
          <a:prstGeom prst="rect">
            <a:avLst/>
          </a:prstGeom>
        </p:spPr>
        <p:txBody>
          <a:bodyPr wrap="square">
            <a:spAutoFit/>
          </a:bodyPr>
          <a:lstStyle/>
          <a:p>
            <a:pPr algn="ctr"/>
            <a:r>
              <a:rPr lang="en-US" sz="1600" b="0" dirty="0"/>
              <a:t>A. </a:t>
            </a:r>
            <a:r>
              <a:rPr lang="en-US" sz="1600" b="0" dirty="0" err="1"/>
              <a:t>Bardes</a:t>
            </a:r>
            <a:r>
              <a:rPr lang="en-US" sz="1600" b="0" dirty="0"/>
              <a:t> et al. </a:t>
            </a:r>
            <a:r>
              <a:rPr lang="en-US" sz="1600" b="0" dirty="0">
                <a:hlinkClick r:id="rId2"/>
              </a:rPr>
              <a:t>VICReg: Variance-Invariance-Covariance Regularization for Self-Supervised Learning</a:t>
            </a:r>
            <a:r>
              <a:rPr lang="en-US" sz="1600" b="0" dirty="0"/>
              <a:t>. ICLR 2022</a:t>
            </a:r>
          </a:p>
        </p:txBody>
      </p:sp>
      <p:pic>
        <p:nvPicPr>
          <p:cNvPr id="8" name="Picture 7">
            <a:extLst>
              <a:ext uri="{FF2B5EF4-FFF2-40B4-BE49-F238E27FC236}">
                <a16:creationId xmlns:a16="http://schemas.microsoft.com/office/drawing/2014/main" id="{EC9A0E54-0628-2E4F-8B11-7F9CEF77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990600"/>
            <a:ext cx="7467600" cy="5375450"/>
          </a:xfrm>
          <a:prstGeom prst="rect">
            <a:avLst/>
          </a:prstGeom>
        </p:spPr>
      </p:pic>
    </p:spTree>
    <p:extLst>
      <p:ext uri="{BB962C8B-B14F-4D97-AF65-F5344CB8AC3E}">
        <p14:creationId xmlns:p14="http://schemas.microsoft.com/office/powerpoint/2010/main" val="691818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6F56-A1B7-9C41-8E79-4D6A4AB9BB71}"/>
              </a:ext>
            </a:extLst>
          </p:cNvPr>
          <p:cNvSpPr>
            <a:spLocks noGrp="1"/>
          </p:cNvSpPr>
          <p:nvPr>
            <p:ph type="title"/>
          </p:nvPr>
        </p:nvSpPr>
        <p:spPr/>
        <p:txBody>
          <a:bodyPr/>
          <a:lstStyle/>
          <a:p>
            <a:r>
              <a:rPr lang="en-US" dirty="0" err="1"/>
              <a:t>VICReg</a:t>
            </a:r>
            <a:r>
              <a:rPr lang="en-US" dirty="0"/>
              <a:t>: Evaluation</a:t>
            </a:r>
          </a:p>
        </p:txBody>
      </p:sp>
      <p:sp>
        <p:nvSpPr>
          <p:cNvPr id="4" name="Rectangle 3">
            <a:extLst>
              <a:ext uri="{FF2B5EF4-FFF2-40B4-BE49-F238E27FC236}">
                <a16:creationId xmlns:a16="http://schemas.microsoft.com/office/drawing/2014/main" id="{C7AE679A-716D-D44E-9F00-DBCF61645E54}"/>
              </a:ext>
            </a:extLst>
          </p:cNvPr>
          <p:cNvSpPr/>
          <p:nvPr/>
        </p:nvSpPr>
        <p:spPr>
          <a:xfrm>
            <a:off x="762000" y="6367046"/>
            <a:ext cx="10668000" cy="338554"/>
          </a:xfrm>
          <a:prstGeom prst="rect">
            <a:avLst/>
          </a:prstGeom>
        </p:spPr>
        <p:txBody>
          <a:bodyPr wrap="square">
            <a:spAutoFit/>
          </a:bodyPr>
          <a:lstStyle/>
          <a:p>
            <a:pPr algn="ctr"/>
            <a:r>
              <a:rPr lang="en-US" sz="1600" b="0" dirty="0"/>
              <a:t>A. </a:t>
            </a:r>
            <a:r>
              <a:rPr lang="en-US" sz="1600" b="0" dirty="0" err="1"/>
              <a:t>Bardes</a:t>
            </a:r>
            <a:r>
              <a:rPr lang="en-US" sz="1600" b="0" dirty="0"/>
              <a:t> et al. </a:t>
            </a:r>
            <a:r>
              <a:rPr lang="en-US" sz="1600" b="0" dirty="0">
                <a:hlinkClick r:id="rId2"/>
              </a:rPr>
              <a:t>VICReg: Variance-Invariance-Covariance Regularization for Self-Supervised Learning</a:t>
            </a:r>
            <a:r>
              <a:rPr lang="en-US" sz="1600" b="0" dirty="0"/>
              <a:t>. ICLR 2022</a:t>
            </a:r>
          </a:p>
        </p:txBody>
      </p:sp>
      <p:pic>
        <p:nvPicPr>
          <p:cNvPr id="5" name="Picture 4">
            <a:extLst>
              <a:ext uri="{FF2B5EF4-FFF2-40B4-BE49-F238E27FC236}">
                <a16:creationId xmlns:a16="http://schemas.microsoft.com/office/drawing/2014/main" id="{A7D42005-B71D-6B40-9280-4B2EFD613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088635"/>
            <a:ext cx="7932218" cy="5241758"/>
          </a:xfrm>
          <a:prstGeom prst="rect">
            <a:avLst/>
          </a:prstGeom>
        </p:spPr>
      </p:pic>
    </p:spTree>
    <p:extLst>
      <p:ext uri="{BB962C8B-B14F-4D97-AF65-F5344CB8AC3E}">
        <p14:creationId xmlns:p14="http://schemas.microsoft.com/office/powerpoint/2010/main" val="2598954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4E30-B7A6-F841-BDDB-191BA2285FF9}"/>
              </a:ext>
            </a:extLst>
          </p:cNvPr>
          <p:cNvSpPr>
            <a:spLocks noGrp="1"/>
          </p:cNvSpPr>
          <p:nvPr>
            <p:ph type="title"/>
          </p:nvPr>
        </p:nvSpPr>
        <p:spPr/>
        <p:txBody>
          <a:bodyPr/>
          <a:lstStyle/>
          <a:p>
            <a:r>
              <a:rPr lang="en-US" dirty="0"/>
              <a:t>Self-supervised learning: Outline</a:t>
            </a:r>
          </a:p>
        </p:txBody>
      </p:sp>
      <p:sp>
        <p:nvSpPr>
          <p:cNvPr id="3" name="Content Placeholder 2">
            <a:extLst>
              <a:ext uri="{FF2B5EF4-FFF2-40B4-BE49-F238E27FC236}">
                <a16:creationId xmlns:a16="http://schemas.microsoft.com/office/drawing/2014/main" id="{5CF50078-1B8C-B644-8DF6-F034404D22E4}"/>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Data prediction</a:t>
            </a:r>
          </a:p>
          <a:p>
            <a:pPr marL="857250" lvl="1" indent="-457200">
              <a:buFont typeface="Arial" panose="020B0604020202020204" pitchFamily="34" charset="0"/>
              <a:buChar char="•"/>
            </a:pPr>
            <a:r>
              <a:rPr lang="en-US" sz="2400" dirty="0">
                <a:solidFill>
                  <a:schemeClr val="bg1">
                    <a:lumMod val="50000"/>
                  </a:schemeClr>
                </a:solidFill>
              </a:rPr>
              <a:t>Colorization, inpainting</a:t>
            </a:r>
          </a:p>
          <a:p>
            <a:pPr marL="457200" indent="-457200">
              <a:buFont typeface="Arial" panose="020B0604020202020204" pitchFamily="34" charset="0"/>
              <a:buChar char="•"/>
            </a:pPr>
            <a:r>
              <a:rPr lang="en-US" dirty="0">
                <a:solidFill>
                  <a:schemeClr val="bg1">
                    <a:lumMod val="50000"/>
                  </a:schemeClr>
                </a:solidFill>
              </a:rPr>
              <a:t>Transformation prediction</a:t>
            </a:r>
          </a:p>
          <a:p>
            <a:pPr marL="857250" lvl="1" indent="-457200">
              <a:buFont typeface="Arial" panose="020B0604020202020204" pitchFamily="34" charset="0"/>
              <a:buChar char="•"/>
            </a:pPr>
            <a:r>
              <a:rPr lang="en-US" sz="2400" dirty="0">
                <a:solidFill>
                  <a:schemeClr val="bg1">
                    <a:lumMod val="50000"/>
                  </a:schemeClr>
                </a:solidFill>
              </a:rPr>
              <a:t>Context prediction, jigsaw puzzle solving, rotation prediction</a:t>
            </a:r>
          </a:p>
          <a:p>
            <a:pPr marL="457200" indent="-457200">
              <a:buFont typeface="Arial" panose="020B0604020202020204" pitchFamily="34" charset="0"/>
              <a:buChar char="•"/>
            </a:pPr>
            <a:r>
              <a:rPr lang="en-US" dirty="0">
                <a:solidFill>
                  <a:schemeClr val="bg1">
                    <a:lumMod val="50000"/>
                  </a:schemeClr>
                </a:solidFill>
              </a:rPr>
              <a:t>“Siamese” methods</a:t>
            </a:r>
          </a:p>
          <a:p>
            <a:pPr marL="857250" lvl="1" indent="-457200">
              <a:buFont typeface="Arial" panose="020B0604020202020204" pitchFamily="34" charset="0"/>
              <a:buChar char="•"/>
            </a:pPr>
            <a:r>
              <a:rPr lang="en-US" sz="2400" dirty="0">
                <a:solidFill>
                  <a:schemeClr val="bg1">
                    <a:lumMod val="50000"/>
                  </a:schemeClr>
                </a:solidFill>
              </a:rPr>
              <a:t>Contrastive methods</a:t>
            </a:r>
          </a:p>
          <a:p>
            <a:pPr marL="857250" lvl="1" indent="-457200">
              <a:buFont typeface="Arial" panose="020B0604020202020204" pitchFamily="34" charset="0"/>
              <a:buChar char="•"/>
            </a:pPr>
            <a:r>
              <a:rPr lang="en-US" sz="2400" dirty="0">
                <a:solidFill>
                  <a:schemeClr val="bg1">
                    <a:lumMod val="50000"/>
                  </a:schemeClr>
                </a:solidFill>
              </a:rPr>
              <a:t>Non-contrastive methods</a:t>
            </a:r>
          </a:p>
          <a:p>
            <a:pPr marL="457200" indent="-457200">
              <a:buFont typeface="Arial" panose="020B0604020202020204" pitchFamily="34" charset="0"/>
              <a:buChar char="•"/>
            </a:pPr>
            <a:r>
              <a:rPr lang="en-US" dirty="0"/>
              <a:t>Self-supervision beyond still images</a:t>
            </a:r>
          </a:p>
          <a:p>
            <a:pPr marL="857250" lvl="1" indent="-457200">
              <a:buFont typeface="Arial" panose="020B0604020202020204" pitchFamily="34" charset="0"/>
              <a:buChar char="•"/>
            </a:pPr>
            <a:r>
              <a:rPr lang="en-US" sz="2400" dirty="0"/>
              <a:t>Video, audio, language</a:t>
            </a:r>
          </a:p>
        </p:txBody>
      </p:sp>
    </p:spTree>
    <p:extLst>
      <p:ext uri="{BB962C8B-B14F-4D97-AF65-F5344CB8AC3E}">
        <p14:creationId xmlns:p14="http://schemas.microsoft.com/office/powerpoint/2010/main" val="49309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E59B-27C4-A94A-9912-A0BECF1D67DA}"/>
              </a:ext>
            </a:extLst>
          </p:cNvPr>
          <p:cNvSpPr>
            <a:spLocks noGrp="1"/>
          </p:cNvSpPr>
          <p:nvPr>
            <p:ph type="title"/>
          </p:nvPr>
        </p:nvSpPr>
        <p:spPr/>
        <p:txBody>
          <a:bodyPr/>
          <a:lstStyle/>
          <a:p>
            <a:r>
              <a:rPr lang="en-US" dirty="0"/>
              <a:t>Learning from audio</a:t>
            </a:r>
          </a:p>
        </p:txBody>
      </p:sp>
      <p:pic>
        <p:nvPicPr>
          <p:cNvPr id="5" name="Content Placeholder 4">
            <a:extLst>
              <a:ext uri="{FF2B5EF4-FFF2-40B4-BE49-F238E27FC236}">
                <a16:creationId xmlns:a16="http://schemas.microsoft.com/office/drawing/2014/main" id="{D140EF14-1AE6-5A4F-9A88-33A11281A7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143000"/>
            <a:ext cx="10363200" cy="5019023"/>
          </a:xfrm>
        </p:spPr>
      </p:pic>
      <p:sp>
        <p:nvSpPr>
          <p:cNvPr id="6" name="Rectangle 5">
            <a:extLst>
              <a:ext uri="{FF2B5EF4-FFF2-40B4-BE49-F238E27FC236}">
                <a16:creationId xmlns:a16="http://schemas.microsoft.com/office/drawing/2014/main" id="{3E5D4328-157C-FF4E-AB89-248CA11E590C}"/>
              </a:ext>
            </a:extLst>
          </p:cNvPr>
          <p:cNvSpPr/>
          <p:nvPr/>
        </p:nvSpPr>
        <p:spPr>
          <a:xfrm>
            <a:off x="1447800" y="6336268"/>
            <a:ext cx="9601200" cy="369332"/>
          </a:xfrm>
          <a:prstGeom prst="rect">
            <a:avLst/>
          </a:prstGeom>
        </p:spPr>
        <p:txBody>
          <a:bodyPr wrap="square">
            <a:spAutoFit/>
          </a:bodyPr>
          <a:lstStyle/>
          <a:p>
            <a:pPr algn="ctr"/>
            <a:r>
              <a:rPr lang="en-US" sz="1800" b="0" dirty="0"/>
              <a:t>A. Owens et al. </a:t>
            </a:r>
            <a:r>
              <a:rPr lang="en-US" sz="1800" b="0" dirty="0">
                <a:hlinkClick r:id="rId3"/>
              </a:rPr>
              <a:t>Ambient Sound Provides Supervision for Visual Learning</a:t>
            </a:r>
            <a:r>
              <a:rPr lang="en-US" sz="1800" b="0" dirty="0"/>
              <a:t>. ECCV 2016</a:t>
            </a:r>
          </a:p>
        </p:txBody>
      </p:sp>
    </p:spTree>
    <p:extLst>
      <p:ext uri="{BB962C8B-B14F-4D97-AF65-F5344CB8AC3E}">
        <p14:creationId xmlns:p14="http://schemas.microsoft.com/office/powerpoint/2010/main" val="1882860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BB5D-1743-1542-A17D-6730EEE25154}"/>
              </a:ext>
            </a:extLst>
          </p:cNvPr>
          <p:cNvSpPr>
            <a:spLocks noGrp="1"/>
          </p:cNvSpPr>
          <p:nvPr>
            <p:ph type="title"/>
          </p:nvPr>
        </p:nvSpPr>
        <p:spPr/>
        <p:txBody>
          <a:bodyPr/>
          <a:lstStyle/>
          <a:p>
            <a:r>
              <a:rPr lang="en-US" dirty="0"/>
              <a:t>Ego-motion features</a:t>
            </a:r>
          </a:p>
        </p:txBody>
      </p:sp>
      <p:pic>
        <p:nvPicPr>
          <p:cNvPr id="7" name="Content Placeholder 6">
            <a:extLst>
              <a:ext uri="{FF2B5EF4-FFF2-40B4-BE49-F238E27FC236}">
                <a16:creationId xmlns:a16="http://schemas.microsoft.com/office/drawing/2014/main" id="{D83CD44D-5FE3-C448-8D1F-6AD300D14E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2067236"/>
            <a:ext cx="10363200" cy="2952128"/>
          </a:xfrm>
        </p:spPr>
      </p:pic>
      <p:sp>
        <p:nvSpPr>
          <p:cNvPr id="5" name="Rectangle 4">
            <a:extLst>
              <a:ext uri="{FF2B5EF4-FFF2-40B4-BE49-F238E27FC236}">
                <a16:creationId xmlns:a16="http://schemas.microsoft.com/office/drawing/2014/main" id="{231E4022-3A51-CE44-88B2-A26233A0B0B1}"/>
              </a:ext>
            </a:extLst>
          </p:cNvPr>
          <p:cNvSpPr/>
          <p:nvPr/>
        </p:nvSpPr>
        <p:spPr>
          <a:xfrm>
            <a:off x="1066800" y="6260068"/>
            <a:ext cx="10134600" cy="369332"/>
          </a:xfrm>
          <a:prstGeom prst="rect">
            <a:avLst/>
          </a:prstGeom>
        </p:spPr>
        <p:txBody>
          <a:bodyPr wrap="square">
            <a:spAutoFit/>
          </a:bodyPr>
          <a:lstStyle/>
          <a:p>
            <a:pPr algn="ctr"/>
            <a:r>
              <a:rPr lang="en-US" sz="1800" b="0" dirty="0"/>
              <a:t>D. Jayaraman and K. </a:t>
            </a:r>
            <a:r>
              <a:rPr lang="en-US" sz="1800" b="0" dirty="0" err="1"/>
              <a:t>Grauman</a:t>
            </a:r>
            <a:r>
              <a:rPr lang="en-US" sz="1800" b="0" dirty="0"/>
              <a:t>. </a:t>
            </a:r>
            <a:r>
              <a:rPr lang="en-US" sz="1800" b="0" dirty="0">
                <a:hlinkClick r:id="rId3"/>
              </a:rPr>
              <a:t>Learning image representations tied to ego-motion</a:t>
            </a:r>
            <a:r>
              <a:rPr lang="en-US" sz="1800" b="0" dirty="0"/>
              <a:t>. ICCV 2015</a:t>
            </a:r>
          </a:p>
        </p:txBody>
      </p:sp>
    </p:spTree>
    <p:extLst>
      <p:ext uri="{BB962C8B-B14F-4D97-AF65-F5344CB8AC3E}">
        <p14:creationId xmlns:p14="http://schemas.microsoft.com/office/powerpoint/2010/main" val="1116673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A4691-9B19-BB45-90BE-C503831827B7}"/>
              </a:ext>
            </a:extLst>
          </p:cNvPr>
          <p:cNvSpPr>
            <a:spLocks noGrp="1"/>
          </p:cNvSpPr>
          <p:nvPr>
            <p:ph type="title"/>
          </p:nvPr>
        </p:nvSpPr>
        <p:spPr/>
        <p:txBody>
          <a:bodyPr/>
          <a:lstStyle/>
          <a:p>
            <a:r>
              <a:rPr lang="en-US" dirty="0"/>
              <a:t>Video correspondence features</a:t>
            </a:r>
          </a:p>
        </p:txBody>
      </p:sp>
      <p:pic>
        <p:nvPicPr>
          <p:cNvPr id="5" name="Content Placeholder 4">
            <a:extLst>
              <a:ext uri="{FF2B5EF4-FFF2-40B4-BE49-F238E27FC236}">
                <a16:creationId xmlns:a16="http://schemas.microsoft.com/office/drawing/2014/main" id="{2FD44DA8-3376-924E-AE80-5F4277BC19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990600"/>
            <a:ext cx="10363200" cy="3196993"/>
          </a:xfrm>
        </p:spPr>
      </p:pic>
      <p:sp>
        <p:nvSpPr>
          <p:cNvPr id="6" name="Rectangle 5">
            <a:extLst>
              <a:ext uri="{FF2B5EF4-FFF2-40B4-BE49-F238E27FC236}">
                <a16:creationId xmlns:a16="http://schemas.microsoft.com/office/drawing/2014/main" id="{633D211A-0ABE-7C48-B1A6-13384F157DEA}"/>
              </a:ext>
            </a:extLst>
          </p:cNvPr>
          <p:cNvSpPr/>
          <p:nvPr/>
        </p:nvSpPr>
        <p:spPr>
          <a:xfrm>
            <a:off x="457200" y="6324600"/>
            <a:ext cx="11430000" cy="369332"/>
          </a:xfrm>
          <a:prstGeom prst="rect">
            <a:avLst/>
          </a:prstGeom>
        </p:spPr>
        <p:txBody>
          <a:bodyPr wrap="square">
            <a:spAutoFit/>
          </a:bodyPr>
          <a:lstStyle/>
          <a:p>
            <a:pPr algn="ctr"/>
            <a:r>
              <a:rPr lang="en-US" sz="1800" b="0" dirty="0"/>
              <a:t>A. </a:t>
            </a:r>
            <a:r>
              <a:rPr lang="en-US" sz="1800" b="0" dirty="0" err="1"/>
              <a:t>Jabri</a:t>
            </a:r>
            <a:r>
              <a:rPr lang="en-US" sz="1800" b="0" dirty="0"/>
              <a:t>, A. Owens, and A. </a:t>
            </a:r>
            <a:r>
              <a:rPr lang="en-US" sz="1800" b="0" dirty="0" err="1"/>
              <a:t>Efros</a:t>
            </a:r>
            <a:r>
              <a:rPr lang="en-US" sz="1800" b="0" dirty="0"/>
              <a:t>. </a:t>
            </a:r>
            <a:r>
              <a:rPr lang="en-US" sz="1800" b="0" dirty="0">
                <a:hlinkClick r:id="rId3"/>
              </a:rPr>
              <a:t>Space-time correspondence as a contrastive random walk</a:t>
            </a:r>
            <a:r>
              <a:rPr lang="en-US" sz="1800" b="0" dirty="0"/>
              <a:t>. </a:t>
            </a:r>
            <a:r>
              <a:rPr lang="en-US" sz="1800" b="0" dirty="0" err="1"/>
              <a:t>NeurIPS</a:t>
            </a:r>
            <a:r>
              <a:rPr lang="en-US" sz="1800" b="0" dirty="0"/>
              <a:t> 2020</a:t>
            </a:r>
          </a:p>
        </p:txBody>
      </p:sp>
      <p:pic>
        <p:nvPicPr>
          <p:cNvPr id="8" name="Picture 7">
            <a:extLst>
              <a:ext uri="{FF2B5EF4-FFF2-40B4-BE49-F238E27FC236}">
                <a16:creationId xmlns:a16="http://schemas.microsoft.com/office/drawing/2014/main" id="{AE6D963C-6390-1042-A298-B7C708813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4263793"/>
            <a:ext cx="10439400" cy="1865627"/>
          </a:xfrm>
          <a:prstGeom prst="rect">
            <a:avLst/>
          </a:prstGeom>
        </p:spPr>
      </p:pic>
    </p:spTree>
    <p:extLst>
      <p:ext uri="{BB962C8B-B14F-4D97-AF65-F5344CB8AC3E}">
        <p14:creationId xmlns:p14="http://schemas.microsoft.com/office/powerpoint/2010/main" val="1263152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prediction</a:t>
            </a:r>
          </a:p>
        </p:txBody>
      </p:sp>
      <p:pic>
        <p:nvPicPr>
          <p:cNvPr id="9" name="Picture 8" descr="Screen Shot 2017-11-06 at 1.35.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748530"/>
            <a:ext cx="7391400" cy="3661670"/>
          </a:xfrm>
          <a:prstGeom prst="rect">
            <a:avLst/>
          </a:prstGeom>
        </p:spPr>
      </p:pic>
      <p:sp>
        <p:nvSpPr>
          <p:cNvPr id="10" name="TextBox 9"/>
          <p:cNvSpPr txBox="1"/>
          <p:nvPr/>
        </p:nvSpPr>
        <p:spPr>
          <a:xfrm>
            <a:off x="228600" y="6400801"/>
            <a:ext cx="11811000" cy="369332"/>
          </a:xfrm>
          <a:prstGeom prst="rect">
            <a:avLst/>
          </a:prstGeom>
          <a:noFill/>
        </p:spPr>
        <p:txBody>
          <a:bodyPr wrap="square" rtlCol="0">
            <a:spAutoFit/>
          </a:bodyPr>
          <a:lstStyle/>
          <a:p>
            <a:r>
              <a:rPr lang="en-US" sz="1800" b="0" dirty="0"/>
              <a:t>J. Walker et al. </a:t>
            </a:r>
            <a:r>
              <a:rPr lang="en-US" sz="1800" b="0" dirty="0">
                <a:hlinkClick r:id="rId3"/>
              </a:rPr>
              <a:t>An Uncertain Future: Forecasting from Static Images Using </a:t>
            </a:r>
            <a:r>
              <a:rPr lang="en-US" sz="1800" b="0" dirty="0" err="1">
                <a:hlinkClick r:id="rId3"/>
              </a:rPr>
              <a:t>Variational</a:t>
            </a:r>
            <a:r>
              <a:rPr lang="en-US" sz="1800" b="0" dirty="0">
                <a:hlinkClick r:id="rId3"/>
              </a:rPr>
              <a:t> </a:t>
            </a:r>
            <a:r>
              <a:rPr lang="en-US" sz="1800" b="0" dirty="0" err="1">
                <a:hlinkClick r:id="rId3"/>
              </a:rPr>
              <a:t>Autoencoders</a:t>
            </a:r>
            <a:r>
              <a:rPr lang="en-US" sz="1800" b="0" dirty="0"/>
              <a:t>. ECCV 2016</a:t>
            </a:r>
          </a:p>
        </p:txBody>
      </p:sp>
    </p:spTree>
    <p:extLst>
      <p:ext uri="{BB962C8B-B14F-4D97-AF65-F5344CB8AC3E}">
        <p14:creationId xmlns:p14="http://schemas.microsoft.com/office/powerpoint/2010/main" val="255884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prediction</a:t>
            </a:r>
          </a:p>
        </p:txBody>
      </p:sp>
      <p:sp>
        <p:nvSpPr>
          <p:cNvPr id="10" name="TextBox 9"/>
          <p:cNvSpPr txBox="1"/>
          <p:nvPr/>
        </p:nvSpPr>
        <p:spPr>
          <a:xfrm>
            <a:off x="1524001" y="6248400"/>
            <a:ext cx="9144000" cy="369332"/>
          </a:xfrm>
          <a:prstGeom prst="rect">
            <a:avLst/>
          </a:prstGeom>
          <a:noFill/>
        </p:spPr>
        <p:txBody>
          <a:bodyPr wrap="square" rtlCol="0">
            <a:spAutoFit/>
          </a:bodyPr>
          <a:lstStyle/>
          <a:p>
            <a:pPr algn="ctr"/>
            <a:r>
              <a:rPr lang="en-US" sz="1800" b="0" dirty="0"/>
              <a:t>C. Finn and S. Levine. </a:t>
            </a:r>
            <a:r>
              <a:rPr lang="en-US" sz="1800" b="0" dirty="0">
                <a:hlinkClick r:id="rId2"/>
              </a:rPr>
              <a:t>Deep Visual Foresight for Planning Robot Motion</a:t>
            </a:r>
            <a:r>
              <a:rPr lang="en-US" sz="1800" b="0" dirty="0"/>
              <a:t>. ICRA 2017</a:t>
            </a:r>
          </a:p>
        </p:txBody>
      </p:sp>
      <p:pic>
        <p:nvPicPr>
          <p:cNvPr id="4" name="Picture 3" descr="Screen Shot 2017-11-07 at 10.02.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6976668" cy="4484491"/>
          </a:xfrm>
          <a:prstGeom prst="rect">
            <a:avLst/>
          </a:prstGeom>
        </p:spPr>
      </p:pic>
    </p:spTree>
    <p:extLst>
      <p:ext uri="{BB962C8B-B14F-4D97-AF65-F5344CB8AC3E}">
        <p14:creationId xmlns:p14="http://schemas.microsoft.com/office/powerpoint/2010/main" val="1212525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79FF-F972-3849-92C5-903444FF023D}"/>
              </a:ext>
            </a:extLst>
          </p:cNvPr>
          <p:cNvSpPr>
            <a:spLocks noGrp="1"/>
          </p:cNvSpPr>
          <p:nvPr>
            <p:ph type="title"/>
          </p:nvPr>
        </p:nvSpPr>
        <p:spPr/>
        <p:txBody>
          <a:bodyPr/>
          <a:lstStyle/>
          <a:p>
            <a:r>
              <a:rPr lang="en-US" dirty="0"/>
              <a:t>Self-supervised learning in NLP (coming up)</a:t>
            </a:r>
          </a:p>
        </p:txBody>
      </p:sp>
      <p:sp>
        <p:nvSpPr>
          <p:cNvPr id="3" name="Content Placeholder 2">
            <a:extLst>
              <a:ext uri="{FF2B5EF4-FFF2-40B4-BE49-F238E27FC236}">
                <a16:creationId xmlns:a16="http://schemas.microsoft.com/office/drawing/2014/main" id="{B70D23DA-D10A-A844-A177-9D154F641639}"/>
              </a:ext>
            </a:extLst>
          </p:cNvPr>
          <p:cNvSpPr>
            <a:spLocks noGrp="1"/>
          </p:cNvSpPr>
          <p:nvPr>
            <p:ph idx="1"/>
          </p:nvPr>
        </p:nvSpPr>
        <p:spPr/>
        <p:txBody>
          <a:bodyPr/>
          <a:lstStyle/>
          <a:p>
            <a:pPr marL="457200" indent="-457200">
              <a:buFont typeface="Arial" panose="020B0604020202020204" pitchFamily="34" charset="0"/>
              <a:buChar char="•"/>
            </a:pPr>
            <a:r>
              <a:rPr lang="en-US" dirty="0"/>
              <a:t>word2vec, </a:t>
            </a:r>
            <a:r>
              <a:rPr lang="en-US" dirty="0" err="1"/>
              <a:t>GloVe</a:t>
            </a:r>
            <a:r>
              <a:rPr lang="en-US" dirty="0"/>
              <a:t>, BERT, ELMO, GPT, …</a:t>
            </a:r>
          </a:p>
        </p:txBody>
      </p:sp>
      <p:pic>
        <p:nvPicPr>
          <p:cNvPr id="4" name="Picture 3">
            <a:extLst>
              <a:ext uri="{FF2B5EF4-FFF2-40B4-BE49-F238E27FC236}">
                <a16:creationId xmlns:a16="http://schemas.microsoft.com/office/drawing/2014/main" id="{8F69A658-B1C1-F545-A9B6-BFE6876457D1}"/>
              </a:ext>
            </a:extLst>
          </p:cNvPr>
          <p:cNvPicPr>
            <a:picLocks noChangeAspect="1"/>
          </p:cNvPicPr>
          <p:nvPr/>
        </p:nvPicPr>
        <p:blipFill>
          <a:blip r:embed="rId2"/>
          <a:stretch>
            <a:fillRect/>
          </a:stretch>
        </p:blipFill>
        <p:spPr>
          <a:xfrm>
            <a:off x="609600" y="1981200"/>
            <a:ext cx="10591800" cy="3841181"/>
          </a:xfrm>
          <a:prstGeom prst="rect">
            <a:avLst/>
          </a:prstGeom>
        </p:spPr>
      </p:pic>
      <p:sp>
        <p:nvSpPr>
          <p:cNvPr id="5" name="TextBox 4">
            <a:extLst>
              <a:ext uri="{FF2B5EF4-FFF2-40B4-BE49-F238E27FC236}">
                <a16:creationId xmlns:a16="http://schemas.microsoft.com/office/drawing/2014/main" id="{531F967B-D7D7-D847-BEC2-3D01821728BE}"/>
              </a:ext>
            </a:extLst>
          </p:cNvPr>
          <p:cNvSpPr txBox="1"/>
          <p:nvPr/>
        </p:nvSpPr>
        <p:spPr>
          <a:xfrm>
            <a:off x="10525186" y="6367046"/>
            <a:ext cx="1438214" cy="338554"/>
          </a:xfrm>
          <a:prstGeom prst="rect">
            <a:avLst/>
          </a:prstGeom>
          <a:noFill/>
        </p:spPr>
        <p:txBody>
          <a:bodyPr wrap="none" rtlCol="0">
            <a:spAutoFit/>
          </a:bodyPr>
          <a:lstStyle/>
          <a:p>
            <a:r>
              <a:rPr lang="en-US" sz="1600" b="0" dirty="0">
                <a:hlinkClick r:id="rId3"/>
              </a:rPr>
              <a:t>Figure source</a:t>
            </a:r>
            <a:endParaRPr lang="en-US" sz="1600" b="0" dirty="0"/>
          </a:p>
        </p:txBody>
      </p:sp>
    </p:spTree>
    <p:extLst>
      <p:ext uri="{BB962C8B-B14F-4D97-AF65-F5344CB8AC3E}">
        <p14:creationId xmlns:p14="http://schemas.microsoft.com/office/powerpoint/2010/main" val="28040318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481C-E2A3-AA41-B50C-34B35079CBEB}"/>
              </a:ext>
            </a:extLst>
          </p:cNvPr>
          <p:cNvSpPr>
            <a:spLocks noGrp="1"/>
          </p:cNvSpPr>
          <p:nvPr>
            <p:ph type="title"/>
          </p:nvPr>
        </p:nvSpPr>
        <p:spPr/>
        <p:txBody>
          <a:bodyPr/>
          <a:lstStyle/>
          <a:p>
            <a:r>
              <a:rPr lang="en-US" dirty="0"/>
              <a:t>Preview: Self-supervised learning with transformers</a:t>
            </a:r>
          </a:p>
        </p:txBody>
      </p:sp>
      <p:pic>
        <p:nvPicPr>
          <p:cNvPr id="6" name="Content Placeholder 5">
            <a:extLst>
              <a:ext uri="{FF2B5EF4-FFF2-40B4-BE49-F238E27FC236}">
                <a16:creationId xmlns:a16="http://schemas.microsoft.com/office/drawing/2014/main" id="{9D82BD63-C528-7D4C-BABE-FEB405BE2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903" y="914400"/>
            <a:ext cx="7178297" cy="4102768"/>
          </a:xfrm>
        </p:spPr>
      </p:pic>
      <p:pic>
        <p:nvPicPr>
          <p:cNvPr id="8" name="Picture 7">
            <a:extLst>
              <a:ext uri="{FF2B5EF4-FFF2-40B4-BE49-F238E27FC236}">
                <a16:creationId xmlns:a16="http://schemas.microsoft.com/office/drawing/2014/main" id="{9AAAEC5C-E32A-9047-B0E0-61A93BCF5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4165898"/>
            <a:ext cx="5509874" cy="2158702"/>
          </a:xfrm>
          <a:prstGeom prst="rect">
            <a:avLst/>
          </a:prstGeom>
        </p:spPr>
      </p:pic>
      <p:sp>
        <p:nvSpPr>
          <p:cNvPr id="7" name="TextBox 6">
            <a:extLst>
              <a:ext uri="{FF2B5EF4-FFF2-40B4-BE49-F238E27FC236}">
                <a16:creationId xmlns:a16="http://schemas.microsoft.com/office/drawing/2014/main" id="{B7F7D425-76C3-5D46-951F-25ED443556B0}"/>
              </a:ext>
            </a:extLst>
          </p:cNvPr>
          <p:cNvSpPr txBox="1"/>
          <p:nvPr/>
        </p:nvSpPr>
        <p:spPr>
          <a:xfrm>
            <a:off x="2220580" y="6400800"/>
            <a:ext cx="7866256" cy="369332"/>
          </a:xfrm>
          <a:prstGeom prst="rect">
            <a:avLst/>
          </a:prstGeom>
          <a:noFill/>
        </p:spPr>
        <p:txBody>
          <a:bodyPr wrap="none" rtlCol="0">
            <a:spAutoFit/>
          </a:bodyPr>
          <a:lstStyle/>
          <a:p>
            <a:r>
              <a:rPr lang="en-US" sz="1800" b="0" dirty="0"/>
              <a:t>K. He et al. </a:t>
            </a:r>
            <a:r>
              <a:rPr lang="en-US" sz="1800" b="0" dirty="0">
                <a:hlinkClick r:id="rId4"/>
              </a:rPr>
              <a:t>Masked autoencoders are scalable vision learners</a:t>
            </a:r>
            <a:r>
              <a:rPr lang="en-US" sz="1800" b="0" dirty="0"/>
              <a:t>. CVPR 2022</a:t>
            </a:r>
          </a:p>
        </p:txBody>
      </p:sp>
    </p:spTree>
    <p:extLst>
      <p:ext uri="{BB962C8B-B14F-4D97-AF65-F5344CB8AC3E}">
        <p14:creationId xmlns:p14="http://schemas.microsoft.com/office/powerpoint/2010/main" val="335858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481C-E2A3-AA41-B50C-34B35079CBEB}"/>
              </a:ext>
            </a:extLst>
          </p:cNvPr>
          <p:cNvSpPr>
            <a:spLocks noGrp="1"/>
          </p:cNvSpPr>
          <p:nvPr>
            <p:ph type="title"/>
          </p:nvPr>
        </p:nvSpPr>
        <p:spPr/>
        <p:txBody>
          <a:bodyPr/>
          <a:lstStyle/>
          <a:p>
            <a:r>
              <a:rPr lang="en-US" dirty="0"/>
              <a:t>Preview: Masked autoencoders</a:t>
            </a:r>
          </a:p>
        </p:txBody>
      </p:sp>
      <p:pic>
        <p:nvPicPr>
          <p:cNvPr id="9" name="Picture 8">
            <a:extLst>
              <a:ext uri="{FF2B5EF4-FFF2-40B4-BE49-F238E27FC236}">
                <a16:creationId xmlns:a16="http://schemas.microsoft.com/office/drawing/2014/main" id="{7E40A381-5D86-4C4B-B8C3-EB29C1310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12192000" cy="5398318"/>
          </a:xfrm>
          <a:prstGeom prst="rect">
            <a:avLst/>
          </a:prstGeom>
        </p:spPr>
      </p:pic>
      <p:sp>
        <p:nvSpPr>
          <p:cNvPr id="5" name="TextBox 4">
            <a:extLst>
              <a:ext uri="{FF2B5EF4-FFF2-40B4-BE49-F238E27FC236}">
                <a16:creationId xmlns:a16="http://schemas.microsoft.com/office/drawing/2014/main" id="{C0860DCC-7512-494F-BB3A-36A97DF8F7D9}"/>
              </a:ext>
            </a:extLst>
          </p:cNvPr>
          <p:cNvSpPr txBox="1"/>
          <p:nvPr/>
        </p:nvSpPr>
        <p:spPr>
          <a:xfrm>
            <a:off x="2220580" y="6400800"/>
            <a:ext cx="7866256" cy="369332"/>
          </a:xfrm>
          <a:prstGeom prst="rect">
            <a:avLst/>
          </a:prstGeom>
          <a:noFill/>
        </p:spPr>
        <p:txBody>
          <a:bodyPr wrap="none" rtlCol="0">
            <a:spAutoFit/>
          </a:bodyPr>
          <a:lstStyle/>
          <a:p>
            <a:r>
              <a:rPr lang="en-US" sz="1800" b="0" dirty="0"/>
              <a:t>K. He et al. </a:t>
            </a:r>
            <a:r>
              <a:rPr lang="en-US" sz="1800" b="0" dirty="0">
                <a:hlinkClick r:id="rId4"/>
              </a:rPr>
              <a:t>Masked autoencoders are scalable vision learners</a:t>
            </a:r>
            <a:r>
              <a:rPr lang="en-US" sz="1800" b="0" dirty="0"/>
              <a:t>. CVPR 2022</a:t>
            </a:r>
          </a:p>
        </p:txBody>
      </p:sp>
    </p:spTree>
    <p:extLst>
      <p:ext uri="{BB962C8B-B14F-4D97-AF65-F5344CB8AC3E}">
        <p14:creationId xmlns:p14="http://schemas.microsoft.com/office/powerpoint/2010/main" val="2922521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481C-E2A3-AA41-B50C-34B35079CBEB}"/>
              </a:ext>
            </a:extLst>
          </p:cNvPr>
          <p:cNvSpPr>
            <a:spLocks noGrp="1"/>
          </p:cNvSpPr>
          <p:nvPr>
            <p:ph type="title"/>
          </p:nvPr>
        </p:nvSpPr>
        <p:spPr/>
        <p:txBody>
          <a:bodyPr/>
          <a:lstStyle/>
          <a:p>
            <a:r>
              <a:rPr lang="en-US" dirty="0"/>
              <a:t>Preview: Self-supervised learning with transformers</a:t>
            </a:r>
          </a:p>
        </p:txBody>
      </p:sp>
      <p:pic>
        <p:nvPicPr>
          <p:cNvPr id="9" name="Picture 8">
            <a:extLst>
              <a:ext uri="{FF2B5EF4-FFF2-40B4-BE49-F238E27FC236}">
                <a16:creationId xmlns:a16="http://schemas.microsoft.com/office/drawing/2014/main" id="{7E40A381-5D86-4C4B-B8C3-EB29C1310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12192000" cy="5398318"/>
          </a:xfrm>
          <a:prstGeom prst="rect">
            <a:avLst/>
          </a:prstGeom>
        </p:spPr>
      </p:pic>
      <p:sp>
        <p:nvSpPr>
          <p:cNvPr id="5" name="TextBox 4">
            <a:extLst>
              <a:ext uri="{FF2B5EF4-FFF2-40B4-BE49-F238E27FC236}">
                <a16:creationId xmlns:a16="http://schemas.microsoft.com/office/drawing/2014/main" id="{C0860DCC-7512-494F-BB3A-36A97DF8F7D9}"/>
              </a:ext>
            </a:extLst>
          </p:cNvPr>
          <p:cNvSpPr txBox="1"/>
          <p:nvPr/>
        </p:nvSpPr>
        <p:spPr>
          <a:xfrm>
            <a:off x="2220580" y="6400800"/>
            <a:ext cx="7866256" cy="369332"/>
          </a:xfrm>
          <a:prstGeom prst="rect">
            <a:avLst/>
          </a:prstGeom>
          <a:noFill/>
        </p:spPr>
        <p:txBody>
          <a:bodyPr wrap="none" rtlCol="0">
            <a:spAutoFit/>
          </a:bodyPr>
          <a:lstStyle/>
          <a:p>
            <a:r>
              <a:rPr lang="en-US" sz="1800" b="0" dirty="0"/>
              <a:t>K. He et al. </a:t>
            </a:r>
            <a:r>
              <a:rPr lang="en-US" sz="1800" b="0" dirty="0">
                <a:hlinkClick r:id="rId4"/>
              </a:rPr>
              <a:t>Masked autoencoders are scalable vision learners</a:t>
            </a:r>
            <a:r>
              <a:rPr lang="en-US" sz="1800" b="0" dirty="0"/>
              <a:t>. CVPR 2022</a:t>
            </a:r>
          </a:p>
        </p:txBody>
      </p:sp>
    </p:spTree>
    <p:extLst>
      <p:ext uri="{BB962C8B-B14F-4D97-AF65-F5344CB8AC3E}">
        <p14:creationId xmlns:p14="http://schemas.microsoft.com/office/powerpoint/2010/main" val="861406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481C-E2A3-AA41-B50C-34B35079CBEB}"/>
              </a:ext>
            </a:extLst>
          </p:cNvPr>
          <p:cNvSpPr>
            <a:spLocks noGrp="1"/>
          </p:cNvSpPr>
          <p:nvPr>
            <p:ph type="title"/>
          </p:nvPr>
        </p:nvSpPr>
        <p:spPr/>
        <p:txBody>
          <a:bodyPr/>
          <a:lstStyle/>
          <a:p>
            <a:r>
              <a:rPr lang="en-US" dirty="0"/>
              <a:t>Preview: Self-supervised learning with transformers</a:t>
            </a:r>
          </a:p>
        </p:txBody>
      </p:sp>
      <p:sp>
        <p:nvSpPr>
          <p:cNvPr id="4" name="TextBox 3">
            <a:extLst>
              <a:ext uri="{FF2B5EF4-FFF2-40B4-BE49-F238E27FC236}">
                <a16:creationId xmlns:a16="http://schemas.microsoft.com/office/drawing/2014/main" id="{90FF8140-0165-E144-9DBA-3A6F4DE34517}"/>
              </a:ext>
            </a:extLst>
          </p:cNvPr>
          <p:cNvSpPr txBox="1"/>
          <p:nvPr/>
        </p:nvSpPr>
        <p:spPr>
          <a:xfrm>
            <a:off x="2220580" y="6400800"/>
            <a:ext cx="7866256" cy="369332"/>
          </a:xfrm>
          <a:prstGeom prst="rect">
            <a:avLst/>
          </a:prstGeom>
          <a:noFill/>
        </p:spPr>
        <p:txBody>
          <a:bodyPr wrap="none" rtlCol="0">
            <a:spAutoFit/>
          </a:bodyPr>
          <a:lstStyle/>
          <a:p>
            <a:r>
              <a:rPr lang="en-US" sz="1800" b="0" dirty="0"/>
              <a:t>K. He et al. </a:t>
            </a:r>
            <a:r>
              <a:rPr lang="en-US" sz="1800" b="0" dirty="0">
                <a:hlinkClick r:id="rId2"/>
              </a:rPr>
              <a:t>Masked autoencoders are scalable vision learners</a:t>
            </a:r>
            <a:r>
              <a:rPr lang="en-US" sz="1800" b="0" dirty="0"/>
              <a:t>. CVPR 2022</a:t>
            </a:r>
          </a:p>
        </p:txBody>
      </p:sp>
      <p:pic>
        <p:nvPicPr>
          <p:cNvPr id="5" name="Picture 4">
            <a:extLst>
              <a:ext uri="{FF2B5EF4-FFF2-40B4-BE49-F238E27FC236}">
                <a16:creationId xmlns:a16="http://schemas.microsoft.com/office/drawing/2014/main" id="{671D2166-D0B3-5946-9501-EC02848B9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93" y="1447800"/>
            <a:ext cx="5494607" cy="3666624"/>
          </a:xfrm>
          <a:prstGeom prst="rect">
            <a:avLst/>
          </a:prstGeom>
        </p:spPr>
      </p:pic>
      <p:pic>
        <p:nvPicPr>
          <p:cNvPr id="7" name="Picture 6">
            <a:extLst>
              <a:ext uri="{FF2B5EF4-FFF2-40B4-BE49-F238E27FC236}">
                <a16:creationId xmlns:a16="http://schemas.microsoft.com/office/drawing/2014/main" id="{E2B48B3C-FC78-E549-A317-BE4CC8D86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021" y="2019300"/>
            <a:ext cx="5327507" cy="2628900"/>
          </a:xfrm>
          <a:prstGeom prst="rect">
            <a:avLst/>
          </a:prstGeom>
        </p:spPr>
      </p:pic>
    </p:spTree>
    <p:extLst>
      <p:ext uri="{BB962C8B-B14F-4D97-AF65-F5344CB8AC3E}">
        <p14:creationId xmlns:p14="http://schemas.microsoft.com/office/powerpoint/2010/main" val="2028768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41C7-68CB-AD48-AEC3-3032C7B80D77}"/>
              </a:ext>
            </a:extLst>
          </p:cNvPr>
          <p:cNvSpPr>
            <a:spLocks noGrp="1"/>
          </p:cNvSpPr>
          <p:nvPr>
            <p:ph type="title"/>
          </p:nvPr>
        </p:nvSpPr>
        <p:spPr/>
        <p:txBody>
          <a:bodyPr/>
          <a:lstStyle/>
          <a:p>
            <a:r>
              <a:rPr lang="en-US" dirty="0"/>
              <a:t>For further reading</a:t>
            </a:r>
          </a:p>
        </p:txBody>
      </p:sp>
      <p:sp>
        <p:nvSpPr>
          <p:cNvPr id="3" name="Content Placeholder 2">
            <a:extLst>
              <a:ext uri="{FF2B5EF4-FFF2-40B4-BE49-F238E27FC236}">
                <a16:creationId xmlns:a16="http://schemas.microsoft.com/office/drawing/2014/main" id="{3CC0B856-D412-9146-8CF1-387D5700A24C}"/>
              </a:ext>
            </a:extLst>
          </p:cNvPr>
          <p:cNvSpPr>
            <a:spLocks noGrp="1"/>
          </p:cNvSpPr>
          <p:nvPr>
            <p:ph idx="1"/>
          </p:nvPr>
        </p:nvSpPr>
        <p:spPr/>
        <p:txBody>
          <a:bodyPr/>
          <a:lstStyle/>
          <a:p>
            <a:r>
              <a:rPr lang="en-US" dirty="0">
                <a:hlinkClick r:id="rId2"/>
              </a:rPr>
              <a:t>https://github.com/jason718/awesome-self-supervised-learning</a:t>
            </a:r>
            <a:endParaRPr lang="en-US" dirty="0"/>
          </a:p>
          <a:p>
            <a:r>
              <a:rPr lang="en-US" dirty="0">
                <a:hlinkClick r:id="rId3"/>
              </a:rPr>
              <a:t>https://people.eecs.berkeley.edu/~efros/gelato_bet.html</a:t>
            </a:r>
            <a:endParaRPr lang="en-US"/>
          </a:p>
          <a:p>
            <a:endParaRPr lang="en-US" dirty="0"/>
          </a:p>
        </p:txBody>
      </p:sp>
    </p:spTree>
    <p:extLst>
      <p:ext uri="{BB962C8B-B14F-4D97-AF65-F5344CB8AC3E}">
        <p14:creationId xmlns:p14="http://schemas.microsoft.com/office/powerpoint/2010/main" val="52812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Colorization</a:t>
            </a:r>
          </a:p>
        </p:txBody>
      </p:sp>
      <p:sp>
        <p:nvSpPr>
          <p:cNvPr id="5" name="TextBox 4"/>
          <p:cNvSpPr txBox="1"/>
          <p:nvPr/>
        </p:nvSpPr>
        <p:spPr>
          <a:xfrm>
            <a:off x="2895601" y="6400800"/>
            <a:ext cx="6761587" cy="338554"/>
          </a:xfrm>
          <a:prstGeom prst="rect">
            <a:avLst/>
          </a:prstGeom>
          <a:noFill/>
        </p:spPr>
        <p:txBody>
          <a:bodyPr wrap="none" rtlCol="0">
            <a:spAutoFit/>
          </a:bodyPr>
          <a:lstStyle/>
          <a:p>
            <a:r>
              <a:rPr lang="en-US" sz="1600" b="0" dirty="0"/>
              <a:t>R. Zhang, P. </a:t>
            </a:r>
            <a:r>
              <a:rPr lang="en-US" sz="1600" b="0" dirty="0" err="1"/>
              <a:t>Isola</a:t>
            </a:r>
            <a:r>
              <a:rPr lang="en-US" sz="1600" b="0" dirty="0"/>
              <a:t>, and A. </a:t>
            </a:r>
            <a:r>
              <a:rPr lang="en-US" sz="1600" b="0" dirty="0" err="1"/>
              <a:t>Efros</a:t>
            </a:r>
            <a:r>
              <a:rPr lang="en-US" sz="1600" b="0" dirty="0"/>
              <a:t>, </a:t>
            </a:r>
            <a:r>
              <a:rPr lang="en-US" sz="1600" b="0" dirty="0">
                <a:hlinkClick r:id="rId3"/>
              </a:rPr>
              <a:t>Colorful Image Colorization</a:t>
            </a:r>
            <a:r>
              <a:rPr lang="en-US" sz="1600" b="0" dirty="0"/>
              <a:t>, ECCV 2016</a:t>
            </a:r>
          </a:p>
        </p:txBody>
      </p:sp>
      <p:pic>
        <p:nvPicPr>
          <p:cNvPr id="31" name="Picture 30">
            <a:extLst>
              <a:ext uri="{FF2B5EF4-FFF2-40B4-BE49-F238E27FC236}">
                <a16:creationId xmlns:a16="http://schemas.microsoft.com/office/drawing/2014/main" id="{7A4069CF-A8D1-7E44-8555-6FAE677469E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9308" y="1124320"/>
            <a:ext cx="11853384" cy="4971680"/>
          </a:xfrm>
          <a:prstGeom prst="rect">
            <a:avLst/>
          </a:prstGeom>
        </p:spPr>
      </p:pic>
    </p:spTree>
    <p:extLst>
      <p:ext uri="{BB962C8B-B14F-4D97-AF65-F5344CB8AC3E}">
        <p14:creationId xmlns:p14="http://schemas.microsoft.com/office/powerpoint/2010/main" val="3641873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Colorization: Architecture</a:t>
            </a:r>
          </a:p>
        </p:txBody>
      </p:sp>
      <p:sp>
        <p:nvSpPr>
          <p:cNvPr id="5" name="TextBox 4"/>
          <p:cNvSpPr txBox="1"/>
          <p:nvPr/>
        </p:nvSpPr>
        <p:spPr>
          <a:xfrm>
            <a:off x="2895601" y="6400800"/>
            <a:ext cx="6761587" cy="338554"/>
          </a:xfrm>
          <a:prstGeom prst="rect">
            <a:avLst/>
          </a:prstGeom>
          <a:noFill/>
        </p:spPr>
        <p:txBody>
          <a:bodyPr wrap="none" rtlCol="0">
            <a:spAutoFit/>
          </a:bodyPr>
          <a:lstStyle/>
          <a:p>
            <a:r>
              <a:rPr lang="en-US" sz="1600" b="0" dirty="0"/>
              <a:t>R. Zhang, P. </a:t>
            </a:r>
            <a:r>
              <a:rPr lang="en-US" sz="1600" b="0" dirty="0" err="1"/>
              <a:t>Isola</a:t>
            </a:r>
            <a:r>
              <a:rPr lang="en-US" sz="1600" b="0" dirty="0"/>
              <a:t>, and A. </a:t>
            </a:r>
            <a:r>
              <a:rPr lang="en-US" sz="1600" b="0" dirty="0" err="1"/>
              <a:t>Efros</a:t>
            </a:r>
            <a:r>
              <a:rPr lang="en-US" sz="1600" b="0" dirty="0"/>
              <a:t>, </a:t>
            </a:r>
            <a:r>
              <a:rPr lang="en-US" sz="1600" b="0" dirty="0">
                <a:hlinkClick r:id="rId3"/>
              </a:rPr>
              <a:t>Colorful Image Colorization</a:t>
            </a:r>
            <a:r>
              <a:rPr lang="en-US" sz="1600" b="0" dirty="0"/>
              <a:t>, ECCV 2016</a:t>
            </a:r>
          </a:p>
        </p:txBody>
      </p:sp>
      <p:pic>
        <p:nvPicPr>
          <p:cNvPr id="7" name="Picture 6">
            <a:extLst>
              <a:ext uri="{FF2B5EF4-FFF2-40B4-BE49-F238E27FC236}">
                <a16:creationId xmlns:a16="http://schemas.microsoft.com/office/drawing/2014/main" id="{DD064B25-B313-694F-9BA0-AD456F130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5400"/>
            <a:ext cx="12192000" cy="3614442"/>
          </a:xfrm>
          <a:prstGeom prst="rect">
            <a:avLst/>
          </a:prstGeom>
        </p:spPr>
      </p:pic>
    </p:spTree>
    <p:extLst>
      <p:ext uri="{BB962C8B-B14F-4D97-AF65-F5344CB8AC3E}">
        <p14:creationId xmlns:p14="http://schemas.microsoft.com/office/powerpoint/2010/main" val="29318250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7"/>
</p:tagLst>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74015</TotalTime>
  <Words>3202</Words>
  <Application>Microsoft Office PowerPoint</Application>
  <PresentationFormat>Widescreen</PresentationFormat>
  <Paragraphs>366</Paragraphs>
  <Slides>72</Slides>
  <Notes>21</Notes>
  <HiddenSlides>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72</vt:i4>
      </vt:variant>
    </vt:vector>
  </HeadingPairs>
  <TitlesOfParts>
    <vt:vector size="78" baseType="lpstr">
      <vt:lpstr>Arial</vt:lpstr>
      <vt:lpstr>Calibri</vt:lpstr>
      <vt:lpstr>Cambria Math</vt:lpstr>
      <vt:lpstr>Times New Roman</vt:lpstr>
      <vt:lpstr>Blank Presentation</vt:lpstr>
      <vt:lpstr>Office Theme</vt:lpstr>
      <vt:lpstr>PowerPoint Presentation</vt:lpstr>
      <vt:lpstr>Motivation</vt:lpstr>
      <vt:lpstr>Unsupervised vs. self-supervised learning</vt:lpstr>
      <vt:lpstr>Self-supervised learning: Outline</vt:lpstr>
      <vt:lpstr>Data prediction: Inpainting</vt:lpstr>
      <vt:lpstr>Preview: Masked autoencoders</vt:lpstr>
      <vt:lpstr>Preview: Masked autoencoders</vt:lpstr>
      <vt:lpstr>Colorization</vt:lpstr>
      <vt:lpstr>Colorization: Architecture</vt:lpstr>
      <vt:lpstr>Dilated convolutions</vt:lpstr>
      <vt:lpstr>Dilated convolutions</vt:lpstr>
      <vt:lpstr>Colorization: Results</vt:lpstr>
      <vt:lpstr>Failure Cases</vt:lpstr>
      <vt:lpstr>Inherent Ambiguity</vt:lpstr>
      <vt:lpstr>Inherent Ambiguity</vt:lpstr>
      <vt:lpstr>Biases</vt:lpstr>
      <vt:lpstr>Biases</vt:lpstr>
      <vt:lpstr>Self-supervised learning: Outline</vt:lpstr>
      <vt:lpstr>Context prediction</vt:lpstr>
      <vt:lpstr>Context prediction: Semantics from a non-semantic task</vt:lpstr>
      <vt:lpstr>Context prediction: Details</vt:lpstr>
      <vt:lpstr>Context prediction: Results</vt:lpstr>
      <vt:lpstr>Jigsaw puzzle solving</vt:lpstr>
      <vt:lpstr>Jigsaw puzzle solving: Details</vt:lpstr>
      <vt:lpstr>Jigsaw puzzle solving: Transfer results</vt:lpstr>
      <vt:lpstr>Rotation prediction</vt:lpstr>
      <vt:lpstr>Rotation prediction</vt:lpstr>
      <vt:lpstr>Rotation prediction: Transfer results</vt:lpstr>
      <vt:lpstr>Rotation prediction: PASCAL VOC Transfer results</vt:lpstr>
      <vt:lpstr>Last time: Self-supervised learning</vt:lpstr>
      <vt:lpstr>“Siamese” methods</vt:lpstr>
      <vt:lpstr>Contrastive methods</vt:lpstr>
      <vt:lpstr>Contrastive loss formulation</vt:lpstr>
      <vt:lpstr>Contrastive loss formulation</vt:lpstr>
      <vt:lpstr>Recall: Softmax with temperature</vt:lpstr>
      <vt:lpstr>Mechanisms for obtaining negative samples</vt:lpstr>
      <vt:lpstr>Mechanisms for obtaining negative samples</vt:lpstr>
      <vt:lpstr>Mechanisms for obtaining negative samples</vt:lpstr>
      <vt:lpstr>Mechanisms for obtaining negative samples</vt:lpstr>
      <vt:lpstr>MoCo results</vt:lpstr>
      <vt:lpstr>MoCo results</vt:lpstr>
      <vt:lpstr>SimCLR</vt:lpstr>
      <vt:lpstr>SimCLR</vt:lpstr>
      <vt:lpstr>SimCLR: Evaluation</vt:lpstr>
      <vt:lpstr>Why do contrastive methods work?</vt:lpstr>
      <vt:lpstr>Non-contrastive methods</vt:lpstr>
      <vt:lpstr>BYOL</vt:lpstr>
      <vt:lpstr>BYOL: Evaluation</vt:lpstr>
      <vt:lpstr>SimSiam</vt:lpstr>
      <vt:lpstr>SimSiam: Evaluation</vt:lpstr>
      <vt:lpstr>SimSiam: Evaluation</vt:lpstr>
      <vt:lpstr>DINO: Self-distillation with no labels</vt:lpstr>
      <vt:lpstr>DINO</vt:lpstr>
      <vt:lpstr>Barlow Twins</vt:lpstr>
      <vt:lpstr>Barlow Twins</vt:lpstr>
      <vt:lpstr>Barlow Twins: Evaluation</vt:lpstr>
      <vt:lpstr>Barlow Twins: Evaluation</vt:lpstr>
      <vt:lpstr>VICReg</vt:lpstr>
      <vt:lpstr>VICReg</vt:lpstr>
      <vt:lpstr>VICReg: Evaluation</vt:lpstr>
      <vt:lpstr>VICReg: Evaluation</vt:lpstr>
      <vt:lpstr>Self-supervised learning: Outline</vt:lpstr>
      <vt:lpstr>Learning from audio</vt:lpstr>
      <vt:lpstr>Ego-motion features</vt:lpstr>
      <vt:lpstr>Video correspondence features</vt:lpstr>
      <vt:lpstr>Future prediction</vt:lpstr>
      <vt:lpstr>Future prediction</vt:lpstr>
      <vt:lpstr>Self-supervised learning in NLP (coming up)</vt:lpstr>
      <vt:lpstr>Preview: Self-supervised learning with transformers</vt:lpstr>
      <vt:lpstr>Preview: Self-supervised learning with transformers</vt:lpstr>
      <vt:lpstr>Preview: Self-supervised learning with transformers</vt:lpstr>
      <vt:lpstr>For further reading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Chaim Baskin</cp:lastModifiedBy>
  <cp:revision>1930</cp:revision>
  <cp:lastPrinted>2022-03-28T15:26:53Z</cp:lastPrinted>
  <dcterms:created xsi:type="dcterms:W3CDTF">2004-08-29T23:15:23Z</dcterms:created>
  <dcterms:modified xsi:type="dcterms:W3CDTF">2023-05-10T08:40:18Z</dcterms:modified>
</cp:coreProperties>
</file>